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6" r:id="rId2"/>
    <p:sldId id="267" r:id="rId3"/>
    <p:sldId id="285" r:id="rId4"/>
    <p:sldId id="379" r:id="rId5"/>
    <p:sldId id="321" r:id="rId6"/>
    <p:sldId id="376" r:id="rId7"/>
    <p:sldId id="268" r:id="rId8"/>
    <p:sldId id="269" r:id="rId9"/>
    <p:sldId id="272" r:id="rId10"/>
    <p:sldId id="270" r:id="rId11"/>
    <p:sldId id="273" r:id="rId12"/>
    <p:sldId id="284" r:id="rId13"/>
    <p:sldId id="377" r:id="rId14"/>
    <p:sldId id="283" r:id="rId15"/>
    <p:sldId id="282" r:id="rId16"/>
    <p:sldId id="375" r:id="rId17"/>
    <p:sldId id="274" r:id="rId18"/>
    <p:sldId id="275" r:id="rId19"/>
    <p:sldId id="374" r:id="rId20"/>
    <p:sldId id="278" r:id="rId21"/>
    <p:sldId id="378" r:id="rId22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00"/>
    <a:srgbClr val="A236B9"/>
    <a:srgbClr val="595DCC"/>
    <a:srgbClr val="DC2E70"/>
    <a:srgbClr val="FDBA55"/>
    <a:srgbClr val="065C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84" autoAdjust="0"/>
    <p:restoredTop sz="94658"/>
  </p:normalViewPr>
  <p:slideViewPr>
    <p:cSldViewPr snapToGrid="0">
      <p:cViewPr varScale="1">
        <p:scale>
          <a:sx n="82" d="100"/>
          <a:sy n="82" d="100"/>
        </p:scale>
        <p:origin x="720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32617C-EBED-450B-A2F4-FACD597BD8FC}" type="datetimeFigureOut">
              <a:rPr lang="pt-BR" smtClean="0"/>
              <a:t>03/08/2025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3A9B13-8C0F-4581-B0A9-756C577A562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461891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3A9B13-8C0F-4581-B0A9-756C577A562D}" type="slidenum">
              <a:rPr lang="pt-BR" smtClean="0"/>
              <a:t>7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640260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3A9B13-8C0F-4581-B0A9-756C577A562D}" type="slidenum">
              <a:rPr lang="pt-BR" smtClean="0"/>
              <a:t>18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714383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28762B8-9BB6-6EEF-B0CC-ADA4D4D782B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>
            <a:extLst>
              <a:ext uri="{FF2B5EF4-FFF2-40B4-BE49-F238E27FC236}">
                <a16:creationId xmlns:a16="http://schemas.microsoft.com/office/drawing/2014/main" id="{EF3B6335-3C97-7FF9-DAE7-1927A7FFF0D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>
            <a:extLst>
              <a:ext uri="{FF2B5EF4-FFF2-40B4-BE49-F238E27FC236}">
                <a16:creationId xmlns:a16="http://schemas.microsoft.com/office/drawing/2014/main" id="{0AD67DA1-0FEF-7180-277E-00E14C086F1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916D6F8B-694D-709A-56BA-4EB042E7805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3A9B13-8C0F-4581-B0A9-756C577A562D}" type="slidenum">
              <a:rPr lang="pt-BR" smtClean="0"/>
              <a:t>20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286112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71552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993F0B55-2970-6BD2-1852-96221AA0F3A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873D8C2-3760-4000-9B67-EAB85F5337BC}" type="datetimeFigureOut">
              <a:rPr lang="pt-BR" smtClean="0"/>
              <a:t>03/08/2025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136479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1_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pt-BR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11020-558E-45DF-A707-E9EF584D0ACA}" type="datetimeFigureOut">
              <a:rPr lang="pt-BR" smtClean="0"/>
              <a:t>03/08/2025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1D164-6E1E-41D5-AE1B-60FBFF0789A5}" type="slidenum">
              <a:rPr lang="pt-BR" smtClean="0"/>
              <a:t>‹nº›</a:t>
            </a:fld>
            <a:endParaRPr lang="pt-BR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706305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>
  <p:cSld name="1_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FFAFFC-FEF6-4445-B169-54AE0938A442}" type="datetimeFigureOut">
              <a:rPr lang="pt-BR" smtClean="0"/>
              <a:t>03/08/2025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AE8F1-80E6-4CDF-82D1-D190CA99612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235501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112465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planalto.gov.br/ccivil_03/_ato2019-2022/2021/lei/L14133.htm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lanalto.gov.br/ccivil_03/_ato2019-2022/2021/lei/l14133.htm#art12vii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>
            <a:extLst>
              <a:ext uri="{FF2B5EF4-FFF2-40B4-BE49-F238E27FC236}">
                <a16:creationId xmlns:a16="http://schemas.microsoft.com/office/drawing/2014/main" id="{16C5219F-8AA5-33C4-4DF7-E6F0347EF7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2191999" cy="6858000"/>
          </a:xfrm>
          <a:prstGeom prst="rect">
            <a:avLst/>
          </a:prstGeom>
        </p:spPr>
      </p:pic>
      <p:pic>
        <p:nvPicPr>
          <p:cNvPr id="5" name="Imagem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262" y="177997"/>
            <a:ext cx="1094192" cy="719778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097280" y="347661"/>
            <a:ext cx="10058400" cy="2962275"/>
          </a:xfrm>
        </p:spPr>
        <p:txBody>
          <a:bodyPr>
            <a:noAutofit/>
          </a:bodyPr>
          <a:lstStyle/>
          <a:p>
            <a:r>
              <a:rPr lang="pt-BR" sz="6000" b="1" dirty="0">
                <a:solidFill>
                  <a:schemeClr val="bg2">
                    <a:lumMod val="50000"/>
                  </a:schemeClr>
                </a:solidFill>
              </a:rPr>
              <a:t>Instrumentos do Planejamento Orçamentário: </a:t>
            </a:r>
            <a:r>
              <a:rPr lang="pt-BR" sz="4400" b="1" dirty="0">
                <a:solidFill>
                  <a:schemeClr val="bg2">
                    <a:lumMod val="50000"/>
                  </a:schemeClr>
                </a:solidFill>
              </a:rPr>
              <a:t>PPA, LDO, LOA E PCA</a:t>
            </a:r>
            <a:r>
              <a:rPr lang="pt-BR" sz="4400" dirty="0">
                <a:solidFill>
                  <a:schemeClr val="bg2">
                    <a:lumMod val="50000"/>
                  </a:schemeClr>
                </a:solidFill>
              </a:rPr>
              <a:t>.</a:t>
            </a:r>
            <a:endParaRPr lang="pt-BR" sz="60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097280" y="4250987"/>
            <a:ext cx="10371631" cy="1817303"/>
          </a:xfrm>
        </p:spPr>
        <p:txBody>
          <a:bodyPr>
            <a:normAutofit fontScale="25000" lnSpcReduction="20000"/>
          </a:bodyPr>
          <a:lstStyle/>
          <a:p>
            <a:pPr algn="just"/>
            <a:r>
              <a:rPr lang="pt-BR" sz="5600" b="1" i="1" dirty="0">
                <a:solidFill>
                  <a:schemeClr val="tx1"/>
                </a:solidFill>
              </a:rPr>
              <a:t>Alexandre Di Pietra</a:t>
            </a:r>
          </a:p>
          <a:p>
            <a:pPr algn="just"/>
            <a:r>
              <a:rPr lang="pt-BR" sz="4800" cap="none" dirty="0">
                <a:latin typeface="Calibri" panose="020F0502020204030204" pitchFamily="34" charset="0"/>
                <a:cs typeface="Calibri" panose="020F0502020204030204" pitchFamily="34" charset="0"/>
              </a:rPr>
              <a:t>É profissional da contabilidade e advogado atuante na área pública; pós graduado direito eleitoral e processo eleitoral pela escola superior da magistratura EJEP/TRE-SP; professor/palestrante pelo CRC-SP, pela fundação brasileira de contabilidade (FBC), IBRAP, SENAC, </a:t>
            </a:r>
            <a:r>
              <a:rPr lang="pt-BR" sz="4800" cap="none" dirty="0" err="1">
                <a:latin typeface="Calibri" panose="020F0502020204030204" pitchFamily="34" charset="0"/>
                <a:cs typeface="Calibri" panose="020F0502020204030204" pitchFamily="34" charset="0"/>
              </a:rPr>
              <a:t>unipública</a:t>
            </a:r>
            <a:r>
              <a:rPr lang="pt-BR" sz="4800" cap="none" dirty="0">
                <a:latin typeface="Calibri" panose="020F0502020204030204" pitchFamily="34" charset="0"/>
                <a:cs typeface="Calibri" panose="020F0502020204030204" pitchFamily="34" charset="0"/>
              </a:rPr>
              <a:t>, SGP solução em gestão pública, EGP - equipe gestão pública, </a:t>
            </a:r>
            <a:r>
              <a:rPr lang="pt-BR" sz="4800" cap="none" dirty="0" err="1">
                <a:latin typeface="Calibri" panose="020F0502020204030204" pitchFamily="34" charset="0"/>
                <a:cs typeface="Calibri" panose="020F0502020204030204" pitchFamily="34" charset="0"/>
              </a:rPr>
              <a:t>focus</a:t>
            </a:r>
            <a:r>
              <a:rPr lang="pt-BR" sz="4800" cap="none" dirty="0">
                <a:latin typeface="Calibri" panose="020F0502020204030204" pitchFamily="34" charset="0"/>
                <a:cs typeface="Calibri" panose="020F0502020204030204" pitchFamily="34" charset="0"/>
              </a:rPr>
              <a:t> business </a:t>
            </a:r>
            <a:r>
              <a:rPr lang="pt-BR" sz="4800" cap="none" dirty="0" err="1">
                <a:latin typeface="Calibri" panose="020F0502020204030204" pitchFamily="34" charset="0"/>
                <a:cs typeface="Calibri" panose="020F0502020204030204" pitchFamily="34" charset="0"/>
              </a:rPr>
              <a:t>school</a:t>
            </a:r>
            <a:r>
              <a:rPr lang="pt-BR" sz="4800" cap="none" dirty="0">
                <a:latin typeface="Calibri" panose="020F0502020204030204" pitchFamily="34" charset="0"/>
                <a:cs typeface="Calibri" panose="020F0502020204030204" pitchFamily="34" charset="0"/>
              </a:rPr>
              <a:t>; entre outras; pregoeiro/ex-presidente da comissão permanente de licitações; </a:t>
            </a:r>
          </a:p>
          <a:p>
            <a:pPr algn="just"/>
            <a:r>
              <a:rPr lang="pt-BR" sz="4800" cap="none" dirty="0">
                <a:latin typeface="Calibri" panose="020F0502020204030204" pitchFamily="34" charset="0"/>
                <a:cs typeface="Calibri" panose="020F0502020204030204" pitchFamily="34" charset="0"/>
              </a:rPr>
              <a:t>Assessor e consultor em diversos municípios e órgãos públicos; chefe da contabilidade da câmara municipal de Santa Isabel-SP; consultor especialista em contas de partidos e candidatos, defesas e recursos; autor e coautor de livros e outras publicações. Membro da comissão técnica (CFC - TSE 2016-2026); membro da comissão de direito eleitoral da OAB/SP; membro da comissão de contabilidade eleitoral do CRCSP; membro da ABRADEP, coautor da norma técnica NBC T PE01 de 2024, do CFC.</a:t>
            </a:r>
          </a:p>
        </p:txBody>
      </p:sp>
    </p:spTree>
    <p:extLst>
      <p:ext uri="{BB962C8B-B14F-4D97-AF65-F5344CB8AC3E}">
        <p14:creationId xmlns:p14="http://schemas.microsoft.com/office/powerpoint/2010/main" val="27462330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DBA137FE-9BD6-35FA-41AA-B9C1D3657E1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>
            <a:extLst>
              <a:ext uri="{FF2B5EF4-FFF2-40B4-BE49-F238E27FC236}">
                <a16:creationId xmlns:a16="http://schemas.microsoft.com/office/drawing/2014/main" id="{53DDD6D7-091B-4E1F-7323-4F1F0D1A107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2191999" cy="6858000"/>
          </a:xfrm>
          <a:prstGeom prst="rect">
            <a:avLst/>
          </a:prstGeom>
        </p:spPr>
      </p:pic>
      <p:sp>
        <p:nvSpPr>
          <p:cNvPr id="3" name="Subtítulo 2">
            <a:extLst>
              <a:ext uri="{FF2B5EF4-FFF2-40B4-BE49-F238E27FC236}">
                <a16:creationId xmlns:a16="http://schemas.microsoft.com/office/drawing/2014/main" id="{E0A05043-521C-E35A-737D-2EA0B8FCD065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2317072" y="165463"/>
            <a:ext cx="9700757" cy="431303"/>
          </a:xfrm>
          <a:prstGeom prst="rect">
            <a:avLst/>
          </a:prstGeom>
          <a:noFill/>
        </p:spPr>
        <p:txBody>
          <a:bodyPr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ts val="5550"/>
              </a:lnSpc>
            </a:pPr>
            <a:r>
              <a:rPr lang="pt-BR" sz="2800" b="1" dirty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INSTRUMENTOS DO PLANEJAMENTO ORÇAMENTÁRIO</a:t>
            </a:r>
          </a:p>
        </p:txBody>
      </p:sp>
      <p:sp>
        <p:nvSpPr>
          <p:cNvPr id="4" name="Subtítulo 2">
            <a:extLst>
              <a:ext uri="{FF2B5EF4-FFF2-40B4-BE49-F238E27FC236}">
                <a16:creationId xmlns:a16="http://schemas.microsoft.com/office/drawing/2014/main" id="{FF8823AD-13DC-FFC7-FBDE-CA3359A2AAA4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2317072" y="596766"/>
            <a:ext cx="9700757" cy="6021748"/>
          </a:xfrm>
          <a:prstGeom prst="rect">
            <a:avLst/>
          </a:prstGeom>
          <a:noFill/>
        </p:spPr>
        <p:txBody>
          <a:bodyPr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00000"/>
              </a:lnSpc>
              <a:spcBef>
                <a:spcPts val="0"/>
              </a:spcBef>
            </a:pPr>
            <a:endParaRPr 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>
              <a:lnSpc>
                <a:spcPct val="100000"/>
              </a:lnSpc>
            </a:pPr>
            <a:endParaRPr lang="pt-BR" sz="1600" b="1" spc="-1" dirty="0">
              <a:solidFill>
                <a:schemeClr val="accent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l">
              <a:lnSpc>
                <a:spcPct val="100000"/>
              </a:lnSpc>
            </a:pPr>
            <a:r>
              <a:rPr lang="pt-BR" sz="2800" b="1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LOA</a:t>
            </a:r>
            <a:r>
              <a:rPr lang="pt-BR" sz="2800" b="1" spc="-1" dirty="0">
                <a:solidFill>
                  <a:schemeClr val="accent1"/>
                </a:solidFill>
                <a:latin typeface="Arial"/>
              </a:rPr>
              <a:t> – </a:t>
            </a:r>
            <a:r>
              <a:rPr lang="pt-BR" sz="2800" b="1" dirty="0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LEI ORÇAMENTÁRIA ANUAL (PF)</a:t>
            </a:r>
          </a:p>
          <a:p>
            <a:pPr algn="l">
              <a:lnSpc>
                <a:spcPct val="100000"/>
              </a:lnSpc>
            </a:pPr>
            <a:r>
              <a:rPr lang="pt-BR" sz="2800" b="1" i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Projeta receitas e fixa as despesas - ano fiscal (CF - Art. 165)</a:t>
            </a:r>
          </a:p>
          <a:p>
            <a:pPr algn="l">
              <a:lnSpc>
                <a:spcPct val="100000"/>
              </a:lnSpc>
            </a:pPr>
            <a:endParaRPr lang="pt-BR" sz="1200" b="1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l">
              <a:lnSpc>
                <a:spcPct val="100000"/>
              </a:lnSpc>
            </a:pPr>
            <a:r>
              <a:rPr lang="pt-BR" b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Deve ser compatível com o PPA e orientada pela LDO; e abrange: </a:t>
            </a:r>
          </a:p>
          <a:p>
            <a:pPr marL="342900" indent="-342900" algn="l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pt-BR" b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ORÇAMENTO FISCAL (receitas e despesas dos Poderes, órgãos, fundos e autarquias; </a:t>
            </a:r>
          </a:p>
          <a:p>
            <a:pPr marL="342900" indent="-342900" algn="l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pt-BR" b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ORÇAMENTO DA SEGURIDADE SOCIAL (Saúde, Previdência e Assistência Social);</a:t>
            </a:r>
          </a:p>
          <a:p>
            <a:pPr marL="342900" indent="-342900" algn="l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pt-BR" b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ORÇAMENTO DE INVESTIMENTOS (empresas estatais não dependentes).</a:t>
            </a:r>
          </a:p>
          <a:p>
            <a:pPr algn="l">
              <a:lnSpc>
                <a:spcPct val="100000"/>
              </a:lnSpc>
            </a:pPr>
            <a:endParaRPr lang="pt-BR" b="1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l">
              <a:lnSpc>
                <a:spcPct val="100000"/>
              </a:lnSpc>
            </a:pPr>
            <a:endParaRPr lang="pt-BR" b="1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l">
              <a:lnSpc>
                <a:spcPts val="5550"/>
              </a:lnSpc>
            </a:pPr>
            <a:endParaRPr lang="pt-BR" b="1" spc="-1" dirty="0">
              <a:solidFill>
                <a:schemeClr val="accent1">
                  <a:lumMod val="75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2078433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1648F0F4-159C-5CEC-1938-A36806006AE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>
            <a:extLst>
              <a:ext uri="{FF2B5EF4-FFF2-40B4-BE49-F238E27FC236}">
                <a16:creationId xmlns:a16="http://schemas.microsoft.com/office/drawing/2014/main" id="{5869FC5F-322D-8734-BA79-47B54AA7D1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2191999" cy="6858000"/>
          </a:xfrm>
          <a:prstGeom prst="rect">
            <a:avLst/>
          </a:prstGeom>
        </p:spPr>
      </p:pic>
      <p:sp>
        <p:nvSpPr>
          <p:cNvPr id="3" name="Subtítulo 2">
            <a:extLst>
              <a:ext uri="{FF2B5EF4-FFF2-40B4-BE49-F238E27FC236}">
                <a16:creationId xmlns:a16="http://schemas.microsoft.com/office/drawing/2014/main" id="{41E4650B-A4CB-0ABD-844D-B1ABA2CD65F2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2317072" y="165463"/>
            <a:ext cx="9700757" cy="431303"/>
          </a:xfrm>
          <a:prstGeom prst="rect">
            <a:avLst/>
          </a:prstGeom>
          <a:noFill/>
        </p:spPr>
        <p:txBody>
          <a:bodyPr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ts val="5550"/>
              </a:lnSpc>
            </a:pPr>
            <a:r>
              <a:rPr lang="pt-BR" sz="2800" b="1" dirty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INSTRUMENTOS DO PLANEJAMENTO ORÇAMENTÁRIO</a:t>
            </a:r>
          </a:p>
        </p:txBody>
      </p:sp>
      <p:sp>
        <p:nvSpPr>
          <p:cNvPr id="4" name="Subtítulo 2">
            <a:extLst>
              <a:ext uri="{FF2B5EF4-FFF2-40B4-BE49-F238E27FC236}">
                <a16:creationId xmlns:a16="http://schemas.microsoft.com/office/drawing/2014/main" id="{653C0E49-76E5-3A81-DD05-5686D59B26E8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2317072" y="596766"/>
            <a:ext cx="9700757" cy="6021748"/>
          </a:xfrm>
          <a:prstGeom prst="rect">
            <a:avLst/>
          </a:prstGeom>
          <a:noFill/>
        </p:spPr>
        <p:txBody>
          <a:bodyPr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00000"/>
              </a:lnSpc>
              <a:spcBef>
                <a:spcPts val="0"/>
              </a:spcBef>
            </a:pPr>
            <a:endParaRPr 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>
              <a:lnSpc>
                <a:spcPct val="100000"/>
              </a:lnSpc>
            </a:pPr>
            <a:r>
              <a:rPr lang="pt-BR" sz="2800" b="1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LOA</a:t>
            </a:r>
            <a:r>
              <a:rPr lang="pt-BR" b="1" spc="-1" dirty="0">
                <a:solidFill>
                  <a:schemeClr val="accent1"/>
                </a:solidFill>
                <a:latin typeface="Arial"/>
              </a:rPr>
              <a:t> – </a:t>
            </a:r>
            <a:r>
              <a:rPr lang="pt-BR" sz="2800" b="1" dirty="0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LEI ORÇAMENTÁRIA ANUAL (PF)</a:t>
            </a:r>
          </a:p>
          <a:p>
            <a:pPr algn="l">
              <a:lnSpc>
                <a:spcPct val="100000"/>
              </a:lnSpc>
            </a:pPr>
            <a:r>
              <a:rPr lang="pt-BR" sz="2800" b="1" i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Projeta receitas e fixa as despesas - ano fiscal (CF - Art. 165)</a:t>
            </a:r>
          </a:p>
          <a:p>
            <a:pPr algn="l">
              <a:lnSpc>
                <a:spcPct val="100000"/>
              </a:lnSpc>
            </a:pPr>
            <a:endParaRPr lang="pt-BR" b="1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 algn="l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pt-BR" b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Elaborada pelo Poder Executivo, em geral, até 30 de setembro;</a:t>
            </a:r>
          </a:p>
          <a:p>
            <a:pPr marL="342900" indent="-342900" algn="l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pt-BR" b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 participação popular - </a:t>
            </a:r>
            <a:r>
              <a:rPr lang="pt-BR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vários meios, </a:t>
            </a:r>
            <a:r>
              <a:rPr lang="pt-BR" b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dentre eles a LRF exigiu AUDIÊNCIAS PÚBLICAS</a:t>
            </a:r>
          </a:p>
          <a:p>
            <a:pPr marL="342900" indent="-342900" algn="l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pt-BR" b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Análise, discussão e aprovação do Poder Legislativo - AUDIÊNCIAS PÚBLICAS</a:t>
            </a:r>
          </a:p>
          <a:p>
            <a:pPr marL="342900" indent="-342900" algn="l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pt-BR" b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Acompanhamento bimestral pelo Poder Executivo</a:t>
            </a:r>
          </a:p>
          <a:p>
            <a:pPr marL="342900" indent="-342900" algn="l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pt-BR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Acompanhamento quadrimestral pelo Poder Legislativo - </a:t>
            </a:r>
            <a:r>
              <a:rPr lang="pt-BR" b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AUDIÊNCIAS PÚBLICAS de prestação de contas das metas </a:t>
            </a:r>
            <a:endParaRPr lang="pt-BR" b="1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 algn="l">
              <a:lnSpc>
                <a:spcPct val="100000"/>
              </a:lnSpc>
              <a:buFont typeface="Wingdings" panose="05000000000000000000" pitchFamily="2" charset="2"/>
              <a:buChar char="Ø"/>
            </a:pPr>
            <a:endParaRPr lang="pt-BR" b="1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l">
              <a:lnSpc>
                <a:spcPts val="5550"/>
              </a:lnSpc>
            </a:pPr>
            <a:endParaRPr lang="pt-BR" b="1" spc="-1" dirty="0">
              <a:solidFill>
                <a:schemeClr val="accent1">
                  <a:lumMod val="75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1612969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2FC1E404-A8B9-173A-07B1-39F5B110248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>
            <a:extLst>
              <a:ext uri="{FF2B5EF4-FFF2-40B4-BE49-F238E27FC236}">
                <a16:creationId xmlns:a16="http://schemas.microsoft.com/office/drawing/2014/main" id="{815A41E0-49EF-5D19-D439-DA96F4B770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2191999" cy="6858000"/>
          </a:xfrm>
          <a:prstGeom prst="rect">
            <a:avLst/>
          </a:prstGeom>
        </p:spPr>
      </p:pic>
      <p:sp>
        <p:nvSpPr>
          <p:cNvPr id="3" name="Subtítulo 2">
            <a:extLst>
              <a:ext uri="{FF2B5EF4-FFF2-40B4-BE49-F238E27FC236}">
                <a16:creationId xmlns:a16="http://schemas.microsoft.com/office/drawing/2014/main" id="{E9592C30-FC62-3D1A-99D1-D97D9C155CDB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2317072" y="165463"/>
            <a:ext cx="9700757" cy="431303"/>
          </a:xfrm>
          <a:prstGeom prst="rect">
            <a:avLst/>
          </a:prstGeom>
          <a:noFill/>
        </p:spPr>
        <p:txBody>
          <a:bodyPr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ts val="5550"/>
              </a:lnSpc>
            </a:pPr>
            <a:r>
              <a:rPr lang="pt-BR" sz="2800" b="1" dirty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INSTRUMENTOS DO PLANEJAMENTO ORÇAMENTÁRIO</a:t>
            </a:r>
          </a:p>
        </p:txBody>
      </p:sp>
      <p:sp>
        <p:nvSpPr>
          <p:cNvPr id="4" name="Subtítulo 2">
            <a:extLst>
              <a:ext uri="{FF2B5EF4-FFF2-40B4-BE49-F238E27FC236}">
                <a16:creationId xmlns:a16="http://schemas.microsoft.com/office/drawing/2014/main" id="{4998A388-BCEC-75F6-646D-8977E52BECCE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2317072" y="596766"/>
            <a:ext cx="9700757" cy="6021748"/>
          </a:xfrm>
          <a:prstGeom prst="rect">
            <a:avLst/>
          </a:prstGeom>
          <a:noFill/>
        </p:spPr>
        <p:txBody>
          <a:bodyPr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ts val="5550"/>
              </a:lnSpc>
            </a:pPr>
            <a:endParaRPr lang="pt-BR" b="1" spc="-1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just">
              <a:lnSpc>
                <a:spcPts val="5550"/>
              </a:lnSpc>
              <a:spcBef>
                <a:spcPts val="0"/>
              </a:spcBef>
            </a:pPr>
            <a:r>
              <a:rPr lang="pt-BR" sz="3200" b="1" spc="-1" dirty="0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PCA – PLANO DE CONTRATAÇÕES ANUAL </a:t>
            </a:r>
          </a:p>
          <a:p>
            <a:pPr marL="342900" indent="-342900" algn="just">
              <a:lnSpc>
                <a:spcPts val="555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pt-BR" b="1" spc="-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Função reunir, identificar e formalizar as demandas públicas (ID)</a:t>
            </a:r>
          </a:p>
          <a:p>
            <a:pPr marL="342900" indent="-342900" algn="just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pt-BR" b="1" spc="-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Previsto na Lei de Licitações e Contratos (Lei nº 14.133 de 2021) </a:t>
            </a:r>
          </a:p>
          <a:p>
            <a:pPr marL="342900" indent="-342900" algn="just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pt-BR" b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Elaborado todos os Poderes e órgãos (ordenadores)</a:t>
            </a:r>
          </a:p>
          <a:p>
            <a:pPr marL="342900" indent="-342900" algn="l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pt-BR" b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em geral, antes da LOA, até 30 de setembro;</a:t>
            </a:r>
          </a:p>
          <a:p>
            <a:pPr marL="342900" indent="-342900" algn="l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pt-BR" b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Sem participação popular, sua publicação é obrigatória e visa dar TRANSPARÊNCIA</a:t>
            </a:r>
          </a:p>
          <a:p>
            <a:pPr marL="342900" indent="-342900" algn="l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pt-BR" b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Acompanhamento permanente de cada ORDENADOR (RISCO)</a:t>
            </a:r>
          </a:p>
          <a:p>
            <a:pPr marL="342900" indent="-342900" algn="l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pt-BR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MAPA DE RISCO</a:t>
            </a:r>
          </a:p>
          <a:p>
            <a:pPr algn="l">
              <a:lnSpc>
                <a:spcPct val="100000"/>
              </a:lnSpc>
            </a:pPr>
            <a:endParaRPr lang="pt-BR" b="1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 algn="l">
              <a:lnSpc>
                <a:spcPct val="100000"/>
              </a:lnSpc>
              <a:buFont typeface="Wingdings" panose="05000000000000000000" pitchFamily="2" charset="2"/>
              <a:buChar char="Ø"/>
            </a:pPr>
            <a:endParaRPr lang="pt-BR" b="1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l">
              <a:lnSpc>
                <a:spcPts val="5550"/>
              </a:lnSpc>
            </a:pPr>
            <a:endParaRPr lang="pt-BR" b="1" spc="-1" dirty="0">
              <a:solidFill>
                <a:schemeClr val="accent1">
                  <a:lumMod val="75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4422321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>
            <a:extLst>
              <a:ext uri="{FF2B5EF4-FFF2-40B4-BE49-F238E27FC236}">
                <a16:creationId xmlns:a16="http://schemas.microsoft.com/office/drawing/2014/main" id="{96733106-2A80-8721-D4C9-D7B56068417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44081" y="1476872"/>
            <a:ext cx="9703837" cy="50003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287084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CF2D7846-297F-B2A9-82B2-EACEFA6EF0C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>
            <a:extLst>
              <a:ext uri="{FF2B5EF4-FFF2-40B4-BE49-F238E27FC236}">
                <a16:creationId xmlns:a16="http://schemas.microsoft.com/office/drawing/2014/main" id="{AE17CFF3-6E19-11D7-3C0B-0AADA968F2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2191999" cy="6858000"/>
          </a:xfrm>
          <a:prstGeom prst="rect">
            <a:avLst/>
          </a:prstGeom>
        </p:spPr>
      </p:pic>
      <p:sp>
        <p:nvSpPr>
          <p:cNvPr id="3" name="Subtítulo 2">
            <a:extLst>
              <a:ext uri="{FF2B5EF4-FFF2-40B4-BE49-F238E27FC236}">
                <a16:creationId xmlns:a16="http://schemas.microsoft.com/office/drawing/2014/main" id="{4443201E-3067-0A6E-20D5-DFA4A2BC587F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2317072" y="165463"/>
            <a:ext cx="9700757" cy="431303"/>
          </a:xfrm>
          <a:prstGeom prst="rect">
            <a:avLst/>
          </a:prstGeom>
          <a:noFill/>
        </p:spPr>
        <p:txBody>
          <a:bodyPr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ts val="5550"/>
              </a:lnSpc>
            </a:pPr>
            <a:r>
              <a:rPr lang="pt-BR" sz="2800" b="1" dirty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INSTRUMENTOS DO PLANEJAMENTO ORÇAMENTÁRIO</a:t>
            </a:r>
          </a:p>
        </p:txBody>
      </p:sp>
      <p:sp>
        <p:nvSpPr>
          <p:cNvPr id="4" name="Subtítulo 2">
            <a:extLst>
              <a:ext uri="{FF2B5EF4-FFF2-40B4-BE49-F238E27FC236}">
                <a16:creationId xmlns:a16="http://schemas.microsoft.com/office/drawing/2014/main" id="{8ADC5C26-2887-2F65-BEB2-1A0CBE83553B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2317072" y="596766"/>
            <a:ext cx="9700757" cy="6021748"/>
          </a:xfrm>
          <a:prstGeom prst="rect">
            <a:avLst/>
          </a:prstGeom>
          <a:noFill/>
        </p:spPr>
        <p:txBody>
          <a:bodyPr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00000"/>
              </a:lnSpc>
              <a:spcBef>
                <a:spcPts val="0"/>
              </a:spcBef>
            </a:pPr>
            <a:endParaRPr 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>
              <a:lnSpc>
                <a:spcPct val="100000"/>
              </a:lnSpc>
            </a:pPr>
            <a:endParaRPr lang="pt-BR" sz="2800" b="1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l">
              <a:lnSpc>
                <a:spcPct val="100000"/>
              </a:lnSpc>
            </a:pPr>
            <a:r>
              <a:rPr lang="pt-BR" sz="2800" b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CRÉDITOS ORÇAMENTÁRIOS (DOTAÇÕES)</a:t>
            </a:r>
          </a:p>
          <a:p>
            <a:pPr algn="l">
              <a:lnSpc>
                <a:spcPct val="100000"/>
              </a:lnSpc>
            </a:pPr>
            <a:endParaRPr lang="pt-BR" sz="2800" b="1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457200" indent="-457200" algn="l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pt-BR" sz="2800" b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CRÉDITOS INICIAIS (PPA – LDO – LOA)</a:t>
            </a:r>
          </a:p>
          <a:p>
            <a:pPr marL="457200" indent="-457200" algn="l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pt-BR" sz="2800" b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CRÉDITOS ADICIONAIS (CAS – CAE – CAEX)</a:t>
            </a:r>
          </a:p>
          <a:p>
            <a:pPr marL="457200" indent="-457200" algn="l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pt-BR" sz="2800" b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ALTERAÇÕES ORÇAMENTÁRIAS (TRT)</a:t>
            </a:r>
          </a:p>
          <a:p>
            <a:pPr algn="l">
              <a:lnSpc>
                <a:spcPct val="100000"/>
              </a:lnSpc>
            </a:pPr>
            <a:endParaRPr lang="pt-BR" sz="2800" b="1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just">
              <a:lnSpc>
                <a:spcPts val="2550"/>
              </a:lnSpc>
            </a:pPr>
            <a:endParaRPr lang="pt-BR" dirty="0">
              <a:solidFill>
                <a:srgbClr val="2A2742"/>
              </a:solidFill>
              <a:latin typeface="Arial" panose="020B0604020202020204" pitchFamily="34" charset="0"/>
              <a:ea typeface="Arimo" pitchFamily="34" charset="-122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</a:pPr>
            <a:endParaRPr lang="pt-B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</a:pPr>
            <a:endParaRPr lang="pt-BR" b="1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l">
              <a:lnSpc>
                <a:spcPts val="5550"/>
              </a:lnSpc>
            </a:pPr>
            <a:endParaRPr lang="pt-BR" b="1" spc="-1" dirty="0">
              <a:solidFill>
                <a:schemeClr val="accent1">
                  <a:lumMod val="75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4043056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F81B5F22-563E-0799-EAB2-2DBED916254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>
            <a:extLst>
              <a:ext uri="{FF2B5EF4-FFF2-40B4-BE49-F238E27FC236}">
                <a16:creationId xmlns:a16="http://schemas.microsoft.com/office/drawing/2014/main" id="{565E8181-70D2-5340-A3BA-2E33533921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2191999" cy="6858000"/>
          </a:xfrm>
          <a:prstGeom prst="rect">
            <a:avLst/>
          </a:prstGeom>
        </p:spPr>
      </p:pic>
      <p:sp>
        <p:nvSpPr>
          <p:cNvPr id="3" name="Subtítulo 2">
            <a:extLst>
              <a:ext uri="{FF2B5EF4-FFF2-40B4-BE49-F238E27FC236}">
                <a16:creationId xmlns:a16="http://schemas.microsoft.com/office/drawing/2014/main" id="{D8D102B8-E549-3C37-34DC-12F0C66FC018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2317072" y="165463"/>
            <a:ext cx="9700757" cy="431303"/>
          </a:xfrm>
          <a:prstGeom prst="rect">
            <a:avLst/>
          </a:prstGeom>
          <a:noFill/>
        </p:spPr>
        <p:txBody>
          <a:bodyPr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ts val="5550"/>
              </a:lnSpc>
            </a:pPr>
            <a:r>
              <a:rPr lang="pt-BR" sz="2800" b="1" dirty="0">
                <a:solidFill>
                  <a:schemeClr val="tx2">
                    <a:lumMod val="90000"/>
                    <a:lumOff val="1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INSTRUMENTOS DO PLANEJAMENTO ORÇAMENTÁRIO</a:t>
            </a:r>
          </a:p>
        </p:txBody>
      </p:sp>
      <p:sp>
        <p:nvSpPr>
          <p:cNvPr id="4" name="Subtítulo 2">
            <a:extLst>
              <a:ext uri="{FF2B5EF4-FFF2-40B4-BE49-F238E27FC236}">
                <a16:creationId xmlns:a16="http://schemas.microsoft.com/office/drawing/2014/main" id="{FBF69ED0-324D-D480-FBE3-478163A4E83A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2317072" y="596766"/>
            <a:ext cx="9700757" cy="6021748"/>
          </a:xfrm>
          <a:prstGeom prst="rect">
            <a:avLst/>
          </a:prstGeom>
          <a:noFill/>
        </p:spPr>
        <p:txBody>
          <a:bodyPr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00000"/>
              </a:lnSpc>
              <a:spcBef>
                <a:spcPts val="0"/>
              </a:spcBef>
            </a:pPr>
            <a:endParaRPr 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>
              <a:lnSpc>
                <a:spcPct val="100000"/>
              </a:lnSpc>
            </a:pPr>
            <a:endParaRPr lang="pt-BR" sz="2800" b="1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l">
              <a:lnSpc>
                <a:spcPct val="100000"/>
              </a:lnSpc>
            </a:pPr>
            <a:r>
              <a:rPr lang="pt-BR" sz="2800" b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ALTERAÇÕES ORÇAMENTÁRIAS</a:t>
            </a:r>
          </a:p>
          <a:p>
            <a:pPr algn="l">
              <a:lnSpc>
                <a:spcPct val="100000"/>
              </a:lnSpc>
            </a:pPr>
            <a:endParaRPr lang="pt-BR" sz="2800" b="1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l">
              <a:lnSpc>
                <a:spcPct val="100000"/>
              </a:lnSpc>
            </a:pPr>
            <a:r>
              <a:rPr lang="pt-BR" sz="2800" b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LEI DE ALTERAÇÃO DOS CRÉDITOS (PLAO – TRT) CF 167</a:t>
            </a:r>
          </a:p>
          <a:p>
            <a:pPr algn="l">
              <a:lnSpc>
                <a:spcPct val="100000"/>
              </a:lnSpc>
            </a:pPr>
            <a:endParaRPr lang="pt-BR" sz="100" b="1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457200" indent="-457200" algn="l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pt-BR" sz="2800" b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TRANSPOSIÇÃO</a:t>
            </a:r>
            <a:r>
              <a:rPr lang="pt-BR" sz="2600" b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pt-BR" b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(mudança entre órgãos)</a:t>
            </a:r>
            <a:endParaRPr lang="pt-BR" sz="2600" b="1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457200" indent="-457200" algn="l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pt-BR" sz="2800" b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REMANEJAMENTO </a:t>
            </a:r>
            <a:r>
              <a:rPr lang="pt-BR" b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(entre programas de uma mesma unidade)</a:t>
            </a:r>
          </a:p>
          <a:p>
            <a:pPr marL="457200" indent="-457200" algn="l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pt-BR" sz="2800" b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TRANSFERÊNCIAS </a:t>
            </a:r>
            <a:r>
              <a:rPr lang="pt-BR" b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(entre categorias dentro de um mesmo programa)</a:t>
            </a:r>
          </a:p>
          <a:p>
            <a:pPr algn="just">
              <a:lnSpc>
                <a:spcPct val="100000"/>
              </a:lnSpc>
            </a:pPr>
            <a:endParaRPr lang="pt-BR" b="1" dirty="0">
              <a:solidFill>
                <a:schemeClr val="tx2">
                  <a:lumMod val="75000"/>
                  <a:lumOff val="2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just"/>
            <a:r>
              <a:rPr lang="pt-BR" sz="2000" dirty="0"/>
              <a:t>A CF proíbe a transposição, remanejamento ou transferência de recursos entre categorias de programação ou entre órgãos, sem </a:t>
            </a:r>
            <a:r>
              <a:rPr lang="pt-BR" sz="2000" b="1" dirty="0"/>
              <a:t>prévia autorização legislativa</a:t>
            </a:r>
            <a:r>
              <a:rPr lang="pt-BR" sz="2000" dirty="0"/>
              <a:t>.</a:t>
            </a:r>
          </a:p>
          <a:p>
            <a:br>
              <a:rPr lang="pt-BR" dirty="0"/>
            </a:br>
            <a:endParaRPr lang="pt-BR" dirty="0">
              <a:solidFill>
                <a:srgbClr val="2A2742"/>
              </a:solidFill>
              <a:latin typeface="Arial" panose="020B0604020202020204" pitchFamily="34" charset="0"/>
              <a:ea typeface="Arimo" pitchFamily="34" charset="-122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</a:pPr>
            <a:endParaRPr lang="pt-B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</a:pPr>
            <a:endParaRPr lang="pt-BR" b="1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l">
              <a:lnSpc>
                <a:spcPts val="5550"/>
              </a:lnSpc>
            </a:pPr>
            <a:endParaRPr lang="pt-BR" b="1" spc="-1" dirty="0">
              <a:solidFill>
                <a:schemeClr val="accent1">
                  <a:lumMod val="75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7625427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>
            <a:extLst>
              <a:ext uri="{FF2B5EF4-FFF2-40B4-BE49-F238E27FC236}">
                <a16:creationId xmlns:a16="http://schemas.microsoft.com/office/drawing/2014/main" id="{60D73133-78A0-E659-860E-1971713E48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18678" y="1271287"/>
            <a:ext cx="8554644" cy="43154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188842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58845065-E1F8-2CCE-FB9D-B8153C216AB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>
            <a:extLst>
              <a:ext uri="{FF2B5EF4-FFF2-40B4-BE49-F238E27FC236}">
                <a16:creationId xmlns:a16="http://schemas.microsoft.com/office/drawing/2014/main" id="{485820C1-9C60-DBC3-894A-9B10192C92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2191999" cy="6858000"/>
          </a:xfrm>
          <a:prstGeom prst="rect">
            <a:avLst/>
          </a:prstGeom>
        </p:spPr>
      </p:pic>
      <p:sp>
        <p:nvSpPr>
          <p:cNvPr id="3" name="Subtítulo 2">
            <a:extLst>
              <a:ext uri="{FF2B5EF4-FFF2-40B4-BE49-F238E27FC236}">
                <a16:creationId xmlns:a16="http://schemas.microsoft.com/office/drawing/2014/main" id="{2CF984D1-6D0F-888E-B652-76A8B6F7C9B2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2317072" y="165463"/>
            <a:ext cx="9700757" cy="431303"/>
          </a:xfrm>
          <a:prstGeom prst="rect">
            <a:avLst/>
          </a:prstGeom>
          <a:noFill/>
        </p:spPr>
        <p:txBody>
          <a:bodyPr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ts val="5550"/>
              </a:lnSpc>
            </a:pPr>
            <a:r>
              <a:rPr lang="pt-BR" sz="2800" b="1" dirty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INSTRUMENTOS DO PLANEJAMENTO ORÇAMENTÁRIO</a:t>
            </a:r>
          </a:p>
        </p:txBody>
      </p:sp>
      <p:sp>
        <p:nvSpPr>
          <p:cNvPr id="4" name="Subtítulo 2">
            <a:extLst>
              <a:ext uri="{FF2B5EF4-FFF2-40B4-BE49-F238E27FC236}">
                <a16:creationId xmlns:a16="http://schemas.microsoft.com/office/drawing/2014/main" id="{7108E7E9-576C-0C70-A494-8BA0E7158283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2317072" y="596766"/>
            <a:ext cx="9700757" cy="6021748"/>
          </a:xfrm>
          <a:prstGeom prst="rect">
            <a:avLst/>
          </a:prstGeom>
          <a:noFill/>
        </p:spPr>
        <p:txBody>
          <a:bodyPr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00000"/>
              </a:lnSpc>
              <a:spcBef>
                <a:spcPts val="0"/>
              </a:spcBef>
            </a:pPr>
            <a:endParaRPr 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>
              <a:lnSpc>
                <a:spcPct val="100000"/>
              </a:lnSpc>
            </a:pPr>
            <a:r>
              <a:rPr lang="pt-BR" sz="2800" b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ALTERAÇÕES ORÇAMENTÁRIAS </a:t>
            </a:r>
            <a:r>
              <a:rPr lang="pt-BR" sz="2800" b="1" dirty="0">
                <a:solidFill>
                  <a:srgbClr val="23197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– </a:t>
            </a:r>
            <a:r>
              <a:rPr lang="pt-BR" sz="28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pt-BR" sz="2800" b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LEI 4.320/64 e LRF </a:t>
            </a:r>
          </a:p>
          <a:p>
            <a:pPr algn="l">
              <a:lnSpc>
                <a:spcPct val="100000"/>
              </a:lnSpc>
            </a:pPr>
            <a:endParaRPr lang="pt-BR" sz="1400" b="1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l">
              <a:lnSpc>
                <a:spcPct val="100000"/>
              </a:lnSpc>
            </a:pPr>
            <a:r>
              <a:rPr lang="pt-BR" sz="2800" b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CRÉDITOS ADICIONAIS </a:t>
            </a:r>
          </a:p>
          <a:p>
            <a:pPr marL="457200" indent="-457200" algn="l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pt-BR" sz="2800" b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SUPLEMENTARES (CAS)</a:t>
            </a:r>
          </a:p>
          <a:p>
            <a:pPr marL="457200" indent="-457200" algn="l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pt-BR" sz="2800" b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ESPECIAIS (CAE)</a:t>
            </a:r>
          </a:p>
          <a:p>
            <a:pPr marL="457200" indent="-457200" algn="l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pt-BR" sz="2800" b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EXTRAORDINÁRIOS (CAEx)</a:t>
            </a:r>
          </a:p>
          <a:p>
            <a:pPr algn="l">
              <a:lnSpc>
                <a:spcPct val="100000"/>
              </a:lnSpc>
            </a:pPr>
            <a:r>
              <a:rPr lang="pt-BR" b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Previstos na Lei n.º 4.320/1964, de forma limitada e sem  profundidade. </a:t>
            </a:r>
          </a:p>
          <a:p>
            <a:pPr algn="l">
              <a:lnSpc>
                <a:spcPct val="100000"/>
              </a:lnSpc>
            </a:pPr>
            <a:r>
              <a:rPr lang="pt-BR" b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 Lei Complementar nº 101/2000 (Lei de Responsabilidade Fiscal - LRF) não alterou, mas trouxe artigos que representaram uma evolução normativa, e hoje as regras atuais combinam as duas Leis.</a:t>
            </a:r>
          </a:p>
          <a:p>
            <a:pPr algn="l">
              <a:lnSpc>
                <a:spcPct val="100000"/>
              </a:lnSpc>
            </a:pPr>
            <a:r>
              <a:rPr lang="pt-BR" b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Autorização legislativa (ok) limite LDO (?)</a:t>
            </a:r>
          </a:p>
          <a:p>
            <a:pPr algn="just">
              <a:lnSpc>
                <a:spcPct val="100000"/>
              </a:lnSpc>
            </a:pPr>
            <a:endParaRPr lang="pt-BR" b="1" dirty="0">
              <a:solidFill>
                <a:schemeClr val="tx2">
                  <a:lumMod val="75000"/>
                  <a:lumOff val="2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just">
              <a:lnSpc>
                <a:spcPts val="2550"/>
              </a:lnSpc>
            </a:pPr>
            <a:endParaRPr lang="pt-BR" dirty="0">
              <a:solidFill>
                <a:srgbClr val="2A2742"/>
              </a:solidFill>
              <a:latin typeface="Arial" panose="020B0604020202020204" pitchFamily="34" charset="0"/>
              <a:ea typeface="Arimo" pitchFamily="34" charset="-122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</a:pPr>
            <a:endParaRPr lang="pt-B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</a:pPr>
            <a:endParaRPr lang="pt-BR" b="1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l">
              <a:lnSpc>
                <a:spcPts val="5550"/>
              </a:lnSpc>
            </a:pPr>
            <a:endParaRPr lang="pt-BR" b="1" spc="-1" dirty="0">
              <a:solidFill>
                <a:schemeClr val="accent1">
                  <a:lumMod val="75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5294134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22D194CF-D64D-ECA7-4E17-48D5D95705C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>
            <a:extLst>
              <a:ext uri="{FF2B5EF4-FFF2-40B4-BE49-F238E27FC236}">
                <a16:creationId xmlns:a16="http://schemas.microsoft.com/office/drawing/2014/main" id="{D2720DAA-AD7A-18A0-AE9D-C2E685CED06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1"/>
            <a:ext cx="12191999" cy="6858000"/>
          </a:xfrm>
          <a:prstGeom prst="rect">
            <a:avLst/>
          </a:prstGeom>
        </p:spPr>
      </p:pic>
      <p:sp>
        <p:nvSpPr>
          <p:cNvPr id="3" name="Subtítulo 2">
            <a:extLst>
              <a:ext uri="{FF2B5EF4-FFF2-40B4-BE49-F238E27FC236}">
                <a16:creationId xmlns:a16="http://schemas.microsoft.com/office/drawing/2014/main" id="{930FDB04-7878-1192-32D9-27EC1065AD76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2317072" y="165463"/>
            <a:ext cx="9700757" cy="431303"/>
          </a:xfrm>
          <a:prstGeom prst="rect">
            <a:avLst/>
          </a:prstGeom>
          <a:noFill/>
        </p:spPr>
        <p:txBody>
          <a:bodyPr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ts val="5550"/>
              </a:lnSpc>
            </a:pPr>
            <a:r>
              <a:rPr lang="pt-BR" sz="2800" b="1" dirty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INSTRUMENTOS DO PLANEJAMENTO ORÇAMENTÁRIO</a:t>
            </a:r>
          </a:p>
        </p:txBody>
      </p:sp>
      <p:sp>
        <p:nvSpPr>
          <p:cNvPr id="4" name="Subtítulo 2">
            <a:extLst>
              <a:ext uri="{FF2B5EF4-FFF2-40B4-BE49-F238E27FC236}">
                <a16:creationId xmlns:a16="http://schemas.microsoft.com/office/drawing/2014/main" id="{E0D373EA-653E-E9EF-760D-2E6DC417FF9E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2317072" y="596766"/>
            <a:ext cx="9700757" cy="6021748"/>
          </a:xfrm>
          <a:prstGeom prst="rect">
            <a:avLst/>
          </a:prstGeom>
          <a:noFill/>
        </p:spPr>
        <p:txBody>
          <a:bodyPr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00000"/>
              </a:lnSpc>
            </a:pPr>
            <a:endParaRPr lang="pt-BR" sz="2600" b="1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l">
              <a:lnSpc>
                <a:spcPct val="100000"/>
              </a:lnSpc>
            </a:pPr>
            <a:r>
              <a:rPr lang="pt-BR" sz="2800" b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ALTERAÇÕES ORÇAMENTÁRIAS </a:t>
            </a:r>
            <a:r>
              <a:rPr lang="pt-BR" sz="2800" b="1" dirty="0">
                <a:solidFill>
                  <a:srgbClr val="23197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– </a:t>
            </a:r>
            <a:r>
              <a:rPr lang="pt-BR" sz="28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pt-BR" sz="2800" b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LEI 4.320/64 e LRF - CRÉDITOS ADICIONAIS</a:t>
            </a:r>
          </a:p>
          <a:p>
            <a:pPr marL="457200" indent="-457200" algn="l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pt-BR" sz="2600" b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SUPLEMENTARES – </a:t>
            </a:r>
            <a:r>
              <a:rPr lang="pt-BR" b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reforçam uma dotação já existente</a:t>
            </a:r>
            <a:r>
              <a:rPr lang="pt-BR" sz="2600" b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;</a:t>
            </a:r>
          </a:p>
          <a:p>
            <a:pPr marL="457200" indent="-457200" algn="l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pt-BR" sz="2600" b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ESPECIAIS – </a:t>
            </a:r>
            <a:r>
              <a:rPr lang="pt-BR" b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destinam-se a despesas para as quais não haja dotação orçamentária específica; e</a:t>
            </a:r>
          </a:p>
          <a:p>
            <a:pPr marL="457200" indent="-457200" algn="l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pt-BR" sz="2600" b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EXTRAORDINÁRIOS – </a:t>
            </a:r>
            <a:r>
              <a:rPr lang="pt-BR" b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destinados a despesas urgentes e imprevisíveis, como em caso de comoção interna ou calamidade pública.</a:t>
            </a:r>
          </a:p>
          <a:p>
            <a:pPr algn="l">
              <a:lnSpc>
                <a:spcPct val="100000"/>
              </a:lnSpc>
            </a:pPr>
            <a:r>
              <a:rPr lang="pt-BR" sz="2600" b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 LRF complementou a base legal da Lei 4.320/64 trazendo regras de responsabilidade, limites, transparência e controle. </a:t>
            </a:r>
          </a:p>
          <a:p>
            <a:pPr algn="l">
              <a:lnSpc>
                <a:spcPct val="100000"/>
              </a:lnSpc>
            </a:pPr>
            <a:r>
              <a:rPr lang="pt-BR" b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À exceção dos extraordinários todos devem ser </a:t>
            </a:r>
            <a:r>
              <a:rPr lang="pt-BR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autorizados por Lei específica.</a:t>
            </a:r>
          </a:p>
          <a:p>
            <a:pPr algn="just">
              <a:lnSpc>
                <a:spcPct val="100000"/>
              </a:lnSpc>
            </a:pPr>
            <a:endParaRPr lang="pt-BR" b="1" dirty="0">
              <a:solidFill>
                <a:schemeClr val="tx2">
                  <a:lumMod val="75000"/>
                  <a:lumOff val="2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just">
              <a:lnSpc>
                <a:spcPts val="2550"/>
              </a:lnSpc>
            </a:pPr>
            <a:endParaRPr lang="pt-BR" dirty="0">
              <a:solidFill>
                <a:srgbClr val="2A2742"/>
              </a:solidFill>
              <a:latin typeface="Arial" panose="020B0604020202020204" pitchFamily="34" charset="0"/>
              <a:ea typeface="Arimo" pitchFamily="34" charset="-122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</a:pPr>
            <a:endParaRPr lang="pt-B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</a:pPr>
            <a:endParaRPr lang="pt-BR" b="1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l">
              <a:lnSpc>
                <a:spcPts val="5550"/>
              </a:lnSpc>
            </a:pPr>
            <a:endParaRPr lang="pt-BR" b="1" spc="-1" dirty="0">
              <a:solidFill>
                <a:schemeClr val="accent1">
                  <a:lumMod val="75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4395158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>
            <a:extLst>
              <a:ext uri="{FF2B5EF4-FFF2-40B4-BE49-F238E27FC236}">
                <a16:creationId xmlns:a16="http://schemas.microsoft.com/office/drawing/2014/main" id="{14CECE24-BF20-B480-13EF-E16A0E9FF6D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8191" t="8652" r="19973" b="40000"/>
          <a:stretch/>
        </p:blipFill>
        <p:spPr>
          <a:xfrm>
            <a:off x="914400" y="1585608"/>
            <a:ext cx="10924162" cy="5102642"/>
          </a:xfrm>
          <a:prstGeom prst="rect">
            <a:avLst/>
          </a:prstGeom>
        </p:spPr>
      </p:pic>
      <p:sp>
        <p:nvSpPr>
          <p:cNvPr id="2" name="Subtítulo 2">
            <a:extLst>
              <a:ext uri="{FF2B5EF4-FFF2-40B4-BE49-F238E27FC236}">
                <a16:creationId xmlns:a16="http://schemas.microsoft.com/office/drawing/2014/main" id="{A60634E2-9586-A79A-F478-071356FD947F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2317072" y="165463"/>
            <a:ext cx="9700757" cy="431303"/>
          </a:xfrm>
          <a:prstGeom prst="rect">
            <a:avLst/>
          </a:prstGeom>
          <a:noFill/>
        </p:spPr>
        <p:txBody>
          <a:bodyPr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ts val="5550"/>
              </a:lnSpc>
            </a:pPr>
            <a:r>
              <a:rPr lang="pt-BR" sz="2800" b="1" dirty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INSTRUMENTOS DO PLANEJAMENTO ORÇAMENTÁRIO</a:t>
            </a:r>
          </a:p>
        </p:txBody>
      </p:sp>
    </p:spTree>
    <p:extLst>
      <p:ext uri="{BB962C8B-B14F-4D97-AF65-F5344CB8AC3E}">
        <p14:creationId xmlns:p14="http://schemas.microsoft.com/office/powerpoint/2010/main" val="3860541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B8DE79DD-6EEA-A633-09A7-47CCF8339AF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A6D005B1-21CC-D5BE-BABB-A41D47528C87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2317072" y="165463"/>
            <a:ext cx="9700757" cy="431303"/>
          </a:xfrm>
          <a:prstGeom prst="rect">
            <a:avLst/>
          </a:prstGeom>
          <a:noFill/>
        </p:spPr>
        <p:txBody>
          <a:bodyPr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ts val="5550"/>
              </a:lnSpc>
            </a:pPr>
            <a:r>
              <a:rPr lang="pt-BR" sz="2800" b="1" dirty="0">
                <a:solidFill>
                  <a:schemeClr val="tx2">
                    <a:lumMod val="90000"/>
                    <a:lumOff val="1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INSTRUMENTOS DE PLANEJAMENTO ORÇAMENTÁRIO</a:t>
            </a:r>
          </a:p>
        </p:txBody>
      </p:sp>
      <p:pic>
        <p:nvPicPr>
          <p:cNvPr id="2" name="Imagem 1">
            <a:extLst>
              <a:ext uri="{FF2B5EF4-FFF2-40B4-BE49-F238E27FC236}">
                <a16:creationId xmlns:a16="http://schemas.microsoft.com/office/drawing/2014/main" id="{3FDDD87D-5B6F-CF68-B628-A39D54C914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2191999" cy="6858000"/>
          </a:xfrm>
          <a:prstGeom prst="rect">
            <a:avLst/>
          </a:prstGeom>
        </p:spPr>
      </p:pic>
      <p:sp>
        <p:nvSpPr>
          <p:cNvPr id="4" name="Subtítulo 2">
            <a:extLst>
              <a:ext uri="{FF2B5EF4-FFF2-40B4-BE49-F238E27FC236}">
                <a16:creationId xmlns:a16="http://schemas.microsoft.com/office/drawing/2014/main" id="{429B62FF-DD41-342E-E12C-FAFD6FD1D7CF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2317072" y="596766"/>
            <a:ext cx="9700757" cy="6021748"/>
          </a:xfrm>
          <a:prstGeom prst="rect">
            <a:avLst/>
          </a:prstGeom>
          <a:noFill/>
        </p:spPr>
        <p:txBody>
          <a:bodyPr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ts val="5550"/>
              </a:lnSpc>
            </a:pPr>
            <a:endParaRPr lang="pt-BR" b="1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just">
              <a:lnSpc>
                <a:spcPct val="100000"/>
              </a:lnSpc>
            </a:pPr>
            <a:r>
              <a:rPr lang="pt-BR" b="1" spc="-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Os instrumentos de Planejamento Público, estão no artigo 165 da Constituição  Federal de 1988 e são as Peças Orçamentárias:</a:t>
            </a:r>
          </a:p>
          <a:p>
            <a:pPr marL="342900" indent="-342900" algn="just">
              <a:lnSpc>
                <a:spcPts val="5550"/>
              </a:lnSpc>
              <a:buFont typeface="Wingdings" panose="05000000000000000000" pitchFamily="2" charset="2"/>
              <a:buChar char="§"/>
            </a:pPr>
            <a:r>
              <a:rPr lang="pt-BR" b="1" spc="-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PPA – Plano Plurianual (DOM)</a:t>
            </a:r>
          </a:p>
          <a:p>
            <a:pPr marL="342900" indent="-342900" algn="just">
              <a:lnSpc>
                <a:spcPts val="5550"/>
              </a:lnSpc>
              <a:buFont typeface="Wingdings" panose="05000000000000000000" pitchFamily="2" charset="2"/>
              <a:buChar char="§"/>
            </a:pPr>
            <a:r>
              <a:rPr lang="pt-BR" b="1" spc="-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LDO – Lei de Diretrizes Orçamentárias (MP)</a:t>
            </a:r>
          </a:p>
          <a:p>
            <a:pPr marL="342900" indent="-342900" algn="just">
              <a:lnSpc>
                <a:spcPts val="5550"/>
              </a:lnSpc>
              <a:buFont typeface="Wingdings" panose="05000000000000000000" pitchFamily="2" charset="2"/>
              <a:buChar char="§"/>
            </a:pPr>
            <a:r>
              <a:rPr lang="pt-BR" b="1" spc="-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LOA – Lei Orçamentária Anual (PF)</a:t>
            </a:r>
          </a:p>
          <a:p>
            <a:pPr marL="342900" indent="-342900" algn="just">
              <a:lnSpc>
                <a:spcPts val="5550"/>
              </a:lnSpc>
              <a:buFont typeface="Wingdings" panose="05000000000000000000" pitchFamily="2" charset="2"/>
              <a:buChar char="§"/>
            </a:pPr>
            <a:r>
              <a:rPr lang="pt-BR" b="1" spc="-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PCA – Lei de Licitações e Contratos (Lei nº 14.133 de 2021) (ID)</a:t>
            </a:r>
          </a:p>
        </p:txBody>
      </p:sp>
      <p:sp>
        <p:nvSpPr>
          <p:cNvPr id="8" name="Subtítulo 2">
            <a:extLst>
              <a:ext uri="{FF2B5EF4-FFF2-40B4-BE49-F238E27FC236}">
                <a16:creationId xmlns:a16="http://schemas.microsoft.com/office/drawing/2014/main" id="{A6E4991E-2249-F24A-1037-3720125DB9BF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2469472" y="317863"/>
            <a:ext cx="9700757" cy="431303"/>
          </a:xfrm>
          <a:prstGeom prst="rect">
            <a:avLst/>
          </a:prstGeom>
          <a:noFill/>
        </p:spPr>
        <p:txBody>
          <a:bodyPr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ts val="5550"/>
              </a:lnSpc>
            </a:pPr>
            <a:r>
              <a:rPr lang="pt-BR" sz="2800" b="1" dirty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INSTRUMENTOS DO PLANEJAMENTO ORÇAMENTÁRIO</a:t>
            </a:r>
          </a:p>
        </p:txBody>
      </p:sp>
    </p:spTree>
    <p:extLst>
      <p:ext uri="{BB962C8B-B14F-4D97-AF65-F5344CB8AC3E}">
        <p14:creationId xmlns:p14="http://schemas.microsoft.com/office/powerpoint/2010/main" val="74987039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CB9E9FD4-FC2D-604E-E3B4-6320EBC93D9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>
            <a:extLst>
              <a:ext uri="{FF2B5EF4-FFF2-40B4-BE49-F238E27FC236}">
                <a16:creationId xmlns:a16="http://schemas.microsoft.com/office/drawing/2014/main" id="{B66C5337-5129-9A66-1650-7CE7CE642A5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1"/>
            <a:ext cx="12191999" cy="6858000"/>
          </a:xfrm>
          <a:prstGeom prst="rect">
            <a:avLst/>
          </a:prstGeom>
        </p:spPr>
      </p:pic>
      <p:sp>
        <p:nvSpPr>
          <p:cNvPr id="4" name="Subtítulo 2">
            <a:extLst>
              <a:ext uri="{FF2B5EF4-FFF2-40B4-BE49-F238E27FC236}">
                <a16:creationId xmlns:a16="http://schemas.microsoft.com/office/drawing/2014/main" id="{04B88739-820D-9EB3-18FD-BFF47AD42C71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2317072" y="596766"/>
            <a:ext cx="9700757" cy="6021748"/>
          </a:xfrm>
          <a:prstGeom prst="rect">
            <a:avLst/>
          </a:prstGeom>
          <a:noFill/>
        </p:spPr>
        <p:txBody>
          <a:bodyPr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00000"/>
              </a:lnSpc>
            </a:pPr>
            <a:endParaRPr lang="pt-BR" b="1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LEGISLAÇÃO CITADA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pt-BR" sz="2000" dirty="0"/>
              <a:t>BRASIL. Constituição Federal,1988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pt-BR" sz="2000" dirty="0"/>
              <a:t>_______. Lei nº 4.320, de 17 de março de 1964, Estatui Normas Gerais de Direito Financeiro para elaboração e controle dos orçamentos e balanços da União, dos Estados, dos Municípios e do Distrito Federal.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pt-BR" sz="2000" dirty="0"/>
              <a:t>____. Lei complementar nº 101, de 4 de maio de 2000, Estabelece normas de finanças públicas voltadas para a responsabilidade na gestão fiscal e dá outras providências.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pt-BR" sz="2000" dirty="0"/>
              <a:t>______. Lei Complementar 141 - 2012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pt-BR" sz="2000" dirty="0"/>
              <a:t>______. Resolução do Senado Federal nº 40 - 2001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pt-BR" sz="2000" dirty="0"/>
              <a:t>______. LEI Nº 14.133, de 1º de abril de 2021, Lei de Licitações e Contratos Administrativos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pt-BR" sz="2000" dirty="0"/>
              <a:t>______. Decreto nº 10.947/2022. Regulamenta o </a:t>
            </a:r>
            <a:r>
              <a:rPr lang="pt-BR" sz="2000" dirty="0">
                <a:hlinkClick r:id="rId4"/>
              </a:rPr>
              <a:t>inciso VII do caput do art. 12 da Lei nº 14.133, de 1º de abril de 2021</a:t>
            </a:r>
            <a:r>
              <a:rPr lang="pt-BR" sz="2000" dirty="0"/>
              <a:t>, para dispor sobre o plano de contratações anual e instituir o Sistema de Planejamento e Gerenciamento de Contratações no âmbito da administração pública federal direta, autárquica e fundacional. </a:t>
            </a:r>
            <a:endParaRPr lang="pt-BR" sz="1800" dirty="0"/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pt-BR" sz="2000" dirty="0"/>
              <a:t>______. TCESP. COMUN. SDG N° 12/2023, de 16 de março de 2023, PCA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pt-BR" sz="2000" dirty="0"/>
              <a:t>______. TCESP. COMUN. SDG N° 34/2023, de 15 de junho 2023.</a:t>
            </a:r>
          </a:p>
          <a:p>
            <a:pPr algn="just">
              <a:lnSpc>
                <a:spcPts val="5550"/>
              </a:lnSpc>
            </a:pPr>
            <a:endParaRPr lang="pt-BR" b="1" spc="-1" dirty="0">
              <a:solidFill>
                <a:schemeClr val="accent1">
                  <a:lumMod val="75000"/>
                </a:schemeClr>
              </a:solidFill>
              <a:latin typeface="Arial"/>
            </a:endParaRPr>
          </a:p>
        </p:txBody>
      </p:sp>
      <p:sp>
        <p:nvSpPr>
          <p:cNvPr id="2" name="Subtítulo 2">
            <a:extLst>
              <a:ext uri="{FF2B5EF4-FFF2-40B4-BE49-F238E27FC236}">
                <a16:creationId xmlns:a16="http://schemas.microsoft.com/office/drawing/2014/main" id="{9DE16BC6-919E-D82E-2004-88629D8220D5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2317072" y="165463"/>
            <a:ext cx="9700757" cy="431303"/>
          </a:xfrm>
          <a:prstGeom prst="rect">
            <a:avLst/>
          </a:prstGeom>
          <a:noFill/>
        </p:spPr>
        <p:txBody>
          <a:bodyPr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ts val="5550"/>
              </a:lnSpc>
            </a:pPr>
            <a:r>
              <a:rPr lang="pt-BR" sz="2800" b="1" dirty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INSTRUMENTOS DO PLANEJAMENTO ORÇAMENTÁRIO</a:t>
            </a:r>
          </a:p>
        </p:txBody>
      </p:sp>
    </p:spTree>
    <p:extLst>
      <p:ext uri="{BB962C8B-B14F-4D97-AF65-F5344CB8AC3E}">
        <p14:creationId xmlns:p14="http://schemas.microsoft.com/office/powerpoint/2010/main" val="207386482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02B6CF3-13B3-636A-75B9-6866B5EAC35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>
            <a:extLst>
              <a:ext uri="{FF2B5EF4-FFF2-40B4-BE49-F238E27FC236}">
                <a16:creationId xmlns:a16="http://schemas.microsoft.com/office/drawing/2014/main" id="{9EE9011E-5C51-5A0E-B0B5-0D5958D5E0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2191999" cy="6858000"/>
          </a:xfrm>
          <a:prstGeom prst="rect">
            <a:avLst/>
          </a:prstGeom>
        </p:spPr>
      </p:pic>
      <p:pic>
        <p:nvPicPr>
          <p:cNvPr id="5" name="Imagem 4">
            <a:extLst>
              <a:ext uri="{FF2B5EF4-FFF2-40B4-BE49-F238E27FC236}">
                <a16:creationId xmlns:a16="http://schemas.microsoft.com/office/drawing/2014/main" id="{7264E6C7-60EE-4364-16AD-1B7185F2E08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5462" y="624195"/>
            <a:ext cx="9643869" cy="50622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71031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>
            <a:extLst>
              <a:ext uri="{FF2B5EF4-FFF2-40B4-BE49-F238E27FC236}">
                <a16:creationId xmlns:a16="http://schemas.microsoft.com/office/drawing/2014/main" id="{A9E9089D-7ED3-7359-870E-D27F73A1F0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2191999" cy="6858000"/>
          </a:xfrm>
          <a:prstGeom prst="rect">
            <a:avLst/>
          </a:prstGeom>
        </p:spPr>
      </p:pic>
      <p:pic>
        <p:nvPicPr>
          <p:cNvPr id="4" name="Imagem 3">
            <a:extLst>
              <a:ext uri="{FF2B5EF4-FFF2-40B4-BE49-F238E27FC236}">
                <a16:creationId xmlns:a16="http://schemas.microsoft.com/office/drawing/2014/main" id="{A905D27A-44CB-8519-33AF-CD46864C846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55486" y="233266"/>
            <a:ext cx="10762342" cy="60538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56758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241B2C9-8EBD-FBC5-B0FC-A42C7B08C12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>
            <a:extLst>
              <a:ext uri="{FF2B5EF4-FFF2-40B4-BE49-F238E27FC236}">
                <a16:creationId xmlns:a16="http://schemas.microsoft.com/office/drawing/2014/main" id="{0E468CE1-1B6A-C15D-FA13-E91E296EA9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2191999" cy="6858000"/>
          </a:xfrm>
          <a:prstGeom prst="rect">
            <a:avLst/>
          </a:prstGeom>
        </p:spPr>
      </p:pic>
      <p:pic>
        <p:nvPicPr>
          <p:cNvPr id="5" name="Imagem 4">
            <a:extLst>
              <a:ext uri="{FF2B5EF4-FFF2-40B4-BE49-F238E27FC236}">
                <a16:creationId xmlns:a16="http://schemas.microsoft.com/office/drawing/2014/main" id="{3F186BA4-07AA-EBC0-6E1B-FD358ECB12D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5462" y="624195"/>
            <a:ext cx="9643869" cy="50622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28377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>
            <a:extLst>
              <a:ext uri="{FF2B5EF4-FFF2-40B4-BE49-F238E27FC236}">
                <a16:creationId xmlns:a16="http://schemas.microsoft.com/office/drawing/2014/main" id="{7A7C8103-8771-BE67-0510-217C7C432D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2191999" cy="6858000"/>
          </a:xfrm>
          <a:prstGeom prst="rect">
            <a:avLst/>
          </a:prstGeom>
        </p:spPr>
      </p:pic>
      <p:sp>
        <p:nvSpPr>
          <p:cNvPr id="4" name="Retângulo 3"/>
          <p:cNvSpPr/>
          <p:nvPr/>
        </p:nvSpPr>
        <p:spPr>
          <a:xfrm>
            <a:off x="1231641" y="2912775"/>
            <a:ext cx="9545216" cy="24699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400" dirty="0">
                <a:solidFill>
                  <a:srgbClr val="000000"/>
                </a:solidFill>
                <a:latin typeface="Arial" panose="020B0604020202020204" pitchFamily="34" charset="0"/>
              </a:rPr>
              <a:t>Art. 18. A fase preparatória do processo licitatório é caracterizada pelo planejamento e deve compatibilizar-se </a:t>
            </a:r>
            <a:r>
              <a:rPr lang="pt-BR" sz="2400" b="1" dirty="0">
                <a:solidFill>
                  <a:srgbClr val="FF0000"/>
                </a:solidFill>
                <a:latin typeface="Arial" panose="020B0604020202020204" pitchFamily="34" charset="0"/>
              </a:rPr>
              <a:t>com o plano de contratações anual </a:t>
            </a:r>
            <a:r>
              <a:rPr lang="pt-BR" sz="2400" dirty="0">
                <a:solidFill>
                  <a:srgbClr val="000000"/>
                </a:solidFill>
                <a:latin typeface="Arial" panose="020B0604020202020204" pitchFamily="34" charset="0"/>
              </a:rPr>
              <a:t>de que trata o </a:t>
            </a:r>
            <a:r>
              <a:rPr lang="pt-BR" sz="2400" dirty="0">
                <a:solidFill>
                  <a:srgbClr val="000000"/>
                </a:solidFill>
                <a:latin typeface="Arial" panose="020B0604020202020204" pitchFamily="34" charset="0"/>
                <a:hlinkClick r:id="rId3"/>
              </a:rPr>
              <a:t>inciso VII do </a:t>
            </a:r>
            <a:r>
              <a:rPr lang="pt-BR" sz="2400" b="1" dirty="0">
                <a:solidFill>
                  <a:srgbClr val="000000"/>
                </a:solidFill>
                <a:latin typeface="Arial" panose="020B0604020202020204" pitchFamily="34" charset="0"/>
                <a:hlinkClick r:id="rId3"/>
              </a:rPr>
              <a:t>caput</a:t>
            </a:r>
            <a:r>
              <a:rPr lang="pt-BR" sz="2400" dirty="0">
                <a:solidFill>
                  <a:srgbClr val="000000"/>
                </a:solidFill>
                <a:latin typeface="Arial" panose="020B0604020202020204" pitchFamily="34" charset="0"/>
                <a:hlinkClick r:id="rId3"/>
              </a:rPr>
              <a:t> do art. 12 desta Lei</a:t>
            </a:r>
            <a:r>
              <a:rPr lang="pt-BR" sz="2400" dirty="0">
                <a:solidFill>
                  <a:srgbClr val="000000"/>
                </a:solidFill>
                <a:latin typeface="Arial" panose="020B0604020202020204" pitchFamily="34" charset="0"/>
              </a:rPr>
              <a:t>, sempre que elaborado, </a:t>
            </a:r>
            <a:r>
              <a:rPr lang="pt-BR" sz="2400" b="1" dirty="0">
                <a:solidFill>
                  <a:srgbClr val="FF0000"/>
                </a:solidFill>
                <a:latin typeface="Arial" panose="020B0604020202020204" pitchFamily="34" charset="0"/>
              </a:rPr>
              <a:t>e com as leis orçamentárias</a:t>
            </a:r>
            <a:r>
              <a:rPr lang="pt-BR" sz="2400" dirty="0">
                <a:solidFill>
                  <a:srgbClr val="000000"/>
                </a:solidFill>
                <a:latin typeface="Arial" panose="020B0604020202020204" pitchFamily="34" charset="0"/>
              </a:rPr>
              <a:t>, bem como abordar todas as considerações técnicas, mercadológicas e de gestão que podem interferir na contratação, compreendidos:</a:t>
            </a:r>
            <a:endParaRPr lang="pt-BR" sz="240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algn="just"/>
            <a:endParaRPr lang="pt-BR" sz="105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5" name="Retângulo 4"/>
          <p:cNvSpPr/>
          <p:nvPr/>
        </p:nvSpPr>
        <p:spPr>
          <a:xfrm>
            <a:off x="2752535" y="940775"/>
            <a:ext cx="605445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2400" dirty="0">
                <a:solidFill>
                  <a:srgbClr val="000000"/>
                </a:solidFill>
                <a:latin typeface="Arial" panose="020B0604020202020204" pitchFamily="34" charset="0"/>
              </a:rPr>
              <a:t>CAPÍTULO II</a:t>
            </a:r>
            <a:endParaRPr lang="pt-BR" sz="240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algn="ctr"/>
            <a:r>
              <a:rPr lang="pt-BR" sz="2400" dirty="0">
                <a:solidFill>
                  <a:srgbClr val="000000"/>
                </a:solidFill>
                <a:latin typeface="Arial" panose="020B0604020202020204" pitchFamily="34" charset="0"/>
              </a:rPr>
              <a:t>DA FASE PREPARATÓRIA</a:t>
            </a:r>
            <a:endParaRPr lang="pt-BR" sz="240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algn="ctr"/>
            <a:r>
              <a:rPr lang="pt-BR" sz="2400" b="1" dirty="0">
                <a:solidFill>
                  <a:srgbClr val="000000"/>
                </a:solidFill>
                <a:latin typeface="Arial" panose="020B0604020202020204" pitchFamily="34" charset="0"/>
              </a:rPr>
              <a:t>Seção I</a:t>
            </a:r>
            <a:endParaRPr lang="pt-BR" sz="240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algn="ctr"/>
            <a:r>
              <a:rPr lang="pt-BR" sz="2400" b="1" dirty="0">
                <a:solidFill>
                  <a:srgbClr val="000000"/>
                </a:solidFill>
                <a:latin typeface="Arial" panose="020B0604020202020204" pitchFamily="34" charset="0"/>
              </a:rPr>
              <a:t>Da Instrução do Processo Licitatório</a:t>
            </a:r>
            <a:endParaRPr lang="pt-BR" sz="2400" dirty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6" name="CaixaDeTexto 5"/>
          <p:cNvSpPr txBox="1"/>
          <p:nvPr/>
        </p:nvSpPr>
        <p:spPr>
          <a:xfrm rot="20996272">
            <a:off x="8616281" y="1412777"/>
            <a:ext cx="12961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200" dirty="0">
                <a:solidFill>
                  <a:srgbClr val="FF0000"/>
                </a:solidFill>
              </a:rPr>
              <a:t>DFD?</a:t>
            </a:r>
          </a:p>
        </p:txBody>
      </p:sp>
    </p:spTree>
    <p:extLst>
      <p:ext uri="{BB962C8B-B14F-4D97-AF65-F5344CB8AC3E}">
        <p14:creationId xmlns:p14="http://schemas.microsoft.com/office/powerpoint/2010/main" val="22489131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>
            <a:extLst>
              <a:ext uri="{FF2B5EF4-FFF2-40B4-BE49-F238E27FC236}">
                <a16:creationId xmlns:a16="http://schemas.microsoft.com/office/drawing/2014/main" id="{36422120-09A2-9F87-D369-19640F7845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2191999" cy="6858000"/>
          </a:xfrm>
          <a:prstGeom prst="rect">
            <a:avLst/>
          </a:prstGeom>
        </p:spPr>
      </p:pic>
      <p:sp>
        <p:nvSpPr>
          <p:cNvPr id="3" name="Retângulo Arredondado 3">
            <a:extLst>
              <a:ext uri="{FF2B5EF4-FFF2-40B4-BE49-F238E27FC236}">
                <a16:creationId xmlns:a16="http://schemas.microsoft.com/office/drawing/2014/main" id="{2524C052-35BC-7E5E-367F-6F3E1020A96B}"/>
              </a:ext>
            </a:extLst>
          </p:cNvPr>
          <p:cNvSpPr/>
          <p:nvPr/>
        </p:nvSpPr>
        <p:spPr>
          <a:xfrm>
            <a:off x="2999656" y="1744009"/>
            <a:ext cx="2736304" cy="165618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sz="2400" b="1" dirty="0"/>
              <a:t>Obrigação </a:t>
            </a:r>
          </a:p>
          <a:p>
            <a:pPr algn="ctr"/>
            <a:r>
              <a:rPr lang="pt-BR" sz="2400" b="1" dirty="0"/>
              <a:t>Contratual ou </a:t>
            </a:r>
          </a:p>
          <a:p>
            <a:pPr algn="ctr"/>
            <a:r>
              <a:rPr lang="pt-BR" sz="2400" b="1" dirty="0"/>
              <a:t>Legal</a:t>
            </a:r>
            <a:r>
              <a:rPr lang="pt-BR" dirty="0"/>
              <a:t> </a:t>
            </a:r>
          </a:p>
        </p:txBody>
      </p:sp>
      <p:sp>
        <p:nvSpPr>
          <p:cNvPr id="4" name="Retângulo Arredondado 4">
            <a:extLst>
              <a:ext uri="{FF2B5EF4-FFF2-40B4-BE49-F238E27FC236}">
                <a16:creationId xmlns:a16="http://schemas.microsoft.com/office/drawing/2014/main" id="{5BBFE1D7-B10F-DCFA-6A62-E1F654AF0EFE}"/>
              </a:ext>
            </a:extLst>
          </p:cNvPr>
          <p:cNvSpPr/>
          <p:nvPr/>
        </p:nvSpPr>
        <p:spPr>
          <a:xfrm>
            <a:off x="6456040" y="1744009"/>
            <a:ext cx="2736304" cy="165618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sz="2400" b="1" dirty="0"/>
              <a:t>Crédito</a:t>
            </a:r>
            <a:r>
              <a:rPr lang="pt-BR" dirty="0"/>
              <a:t> </a:t>
            </a:r>
          </a:p>
          <a:p>
            <a:pPr algn="ctr"/>
            <a:r>
              <a:rPr lang="pt-BR" sz="2400" b="1" dirty="0"/>
              <a:t>Orçamentário</a:t>
            </a:r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0068F664-A968-9231-95E5-A1DFF83345D7}"/>
              </a:ext>
            </a:extLst>
          </p:cNvPr>
          <p:cNvSpPr txBox="1"/>
          <p:nvPr/>
        </p:nvSpPr>
        <p:spPr>
          <a:xfrm>
            <a:off x="5843972" y="2268280"/>
            <a:ext cx="3600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000" b="1" dirty="0"/>
              <a:t>X</a:t>
            </a:r>
            <a:endParaRPr lang="pt-BR" b="1" dirty="0"/>
          </a:p>
        </p:txBody>
      </p:sp>
      <p:pic>
        <p:nvPicPr>
          <p:cNvPr id="6" name="Picture 2" descr="O ovo ou a galinha? O que veio primeiro?">
            <a:extLst>
              <a:ext uri="{FF2B5EF4-FFF2-40B4-BE49-F238E27FC236}">
                <a16:creationId xmlns:a16="http://schemas.microsoft.com/office/drawing/2014/main" id="{6622CBDE-52D3-6364-C7C1-22BD556143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2660" y="3536427"/>
            <a:ext cx="2842703" cy="149241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  <p:sp>
        <p:nvSpPr>
          <p:cNvPr id="8" name="Subtítulo 2">
            <a:extLst>
              <a:ext uri="{FF2B5EF4-FFF2-40B4-BE49-F238E27FC236}">
                <a16:creationId xmlns:a16="http://schemas.microsoft.com/office/drawing/2014/main" id="{1CAFC366-2FB2-7465-C77B-3A877CBC4678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2317072" y="165463"/>
            <a:ext cx="9700757" cy="431303"/>
          </a:xfrm>
          <a:prstGeom prst="rect">
            <a:avLst/>
          </a:prstGeom>
          <a:noFill/>
        </p:spPr>
        <p:txBody>
          <a:bodyPr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ts val="5550"/>
              </a:lnSpc>
            </a:pPr>
            <a:r>
              <a:rPr lang="pt-BR" sz="2800" b="1" dirty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INSTRUMENTOS DO PLANEJAMENTO ORÇAMENTÁRIO</a:t>
            </a:r>
          </a:p>
        </p:txBody>
      </p:sp>
    </p:spTree>
    <p:extLst>
      <p:ext uri="{BB962C8B-B14F-4D97-AF65-F5344CB8AC3E}">
        <p14:creationId xmlns:p14="http://schemas.microsoft.com/office/powerpoint/2010/main" val="42657703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CA260979-3674-1F9E-3573-4B3AC70FF9C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>
            <a:extLst>
              <a:ext uri="{FF2B5EF4-FFF2-40B4-BE49-F238E27FC236}">
                <a16:creationId xmlns:a16="http://schemas.microsoft.com/office/drawing/2014/main" id="{B26D5FEC-D706-076A-323B-103A1B4313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1"/>
            <a:ext cx="12191999" cy="6858000"/>
          </a:xfrm>
          <a:prstGeom prst="rect">
            <a:avLst/>
          </a:prstGeom>
        </p:spPr>
      </p:pic>
      <p:sp>
        <p:nvSpPr>
          <p:cNvPr id="3" name="Subtítulo 2">
            <a:extLst>
              <a:ext uri="{FF2B5EF4-FFF2-40B4-BE49-F238E27FC236}">
                <a16:creationId xmlns:a16="http://schemas.microsoft.com/office/drawing/2014/main" id="{C07884B2-8FE2-C0AC-5F17-4106F8AD53D7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2317072" y="165463"/>
            <a:ext cx="9700757" cy="431303"/>
          </a:xfrm>
          <a:prstGeom prst="rect">
            <a:avLst/>
          </a:prstGeom>
          <a:noFill/>
        </p:spPr>
        <p:txBody>
          <a:bodyPr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ts val="5550"/>
              </a:lnSpc>
            </a:pPr>
            <a:r>
              <a:rPr lang="pt-BR" sz="2800" b="1" dirty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INSTRUMENTOS DO PLANEJAMENTO ORÇAMENTÁRIO</a:t>
            </a:r>
          </a:p>
        </p:txBody>
      </p:sp>
      <p:sp>
        <p:nvSpPr>
          <p:cNvPr id="4" name="Subtítulo 2">
            <a:extLst>
              <a:ext uri="{FF2B5EF4-FFF2-40B4-BE49-F238E27FC236}">
                <a16:creationId xmlns:a16="http://schemas.microsoft.com/office/drawing/2014/main" id="{41231104-9794-6406-E5BA-259F2D627DBA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2317072" y="596766"/>
            <a:ext cx="9700757" cy="6021748"/>
          </a:xfrm>
          <a:prstGeom prst="rect">
            <a:avLst/>
          </a:prstGeom>
          <a:noFill/>
        </p:spPr>
        <p:txBody>
          <a:bodyPr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>
              <a:lnSpc>
                <a:spcPct val="100000"/>
              </a:lnSpc>
            </a:pPr>
            <a:endParaRPr lang="pt-BR" sz="1600" b="1" spc="-1" dirty="0">
              <a:solidFill>
                <a:schemeClr val="accent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just">
              <a:lnSpc>
                <a:spcPct val="100000"/>
              </a:lnSpc>
            </a:pPr>
            <a:r>
              <a:rPr lang="pt-BR" sz="2800" b="1" spc="-1" dirty="0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PPA – PLANO PLURIANUAL</a:t>
            </a:r>
            <a:r>
              <a:rPr lang="pt-BR" sz="2800" b="1" dirty="0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pt-BR" sz="2800" b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(DOM)</a:t>
            </a:r>
          </a:p>
          <a:p>
            <a:pPr marL="342900" indent="-342900" algn="just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pt-BR" sz="2800" b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</a:t>
            </a:r>
            <a:r>
              <a:rPr lang="pt-BR" b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efine Diretrizes, objetivos e metas. Instrumento de planejamento governamental de </a:t>
            </a:r>
            <a:r>
              <a:rPr lang="pt-BR" sz="2800" b="1" u="sng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médio prazo.</a:t>
            </a:r>
          </a:p>
          <a:p>
            <a:pPr marL="342900" indent="-342900" algn="just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pt-BR" b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Elaborado no primeiro ano de mandato</a:t>
            </a:r>
          </a:p>
          <a:p>
            <a:pPr marL="342900" indent="-342900" algn="just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pt-BR" b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Formulando um plano orçamentário para </a:t>
            </a:r>
            <a:r>
              <a:rPr lang="pt-BR" sz="2800" b="1" u="sng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4 anos</a:t>
            </a:r>
            <a:r>
              <a:rPr lang="pt-BR" sz="2800" b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marL="342900" indent="-342900" algn="just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pt-BR" b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Inicia-se no segundo ano do mandato atual do Prefeito e finaliza no primeiro ano do próximo mandato. </a:t>
            </a:r>
          </a:p>
          <a:p>
            <a:pPr marL="342900" indent="-342900" algn="just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pt-BR" b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Deve ser encaminhado à Câmara Municipal até </a:t>
            </a:r>
            <a:r>
              <a:rPr lang="pt-BR" sz="2800" b="1" u="sng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31 de agosto </a:t>
            </a:r>
            <a:r>
              <a:rPr lang="pt-BR" b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do primeiro ano do mandato e votado até o dia </a:t>
            </a:r>
            <a:r>
              <a:rPr lang="pt-BR" sz="2800" b="1" u="sng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22 de dezembro</a:t>
            </a:r>
            <a:r>
              <a:rPr lang="pt-BR" sz="2800" b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pt-BR" b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do mesmo exercício. </a:t>
            </a:r>
            <a:endParaRPr lang="pt-BR" b="1" spc="-1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just">
              <a:lnSpc>
                <a:spcPts val="5550"/>
              </a:lnSpc>
            </a:pPr>
            <a:endParaRPr lang="pt-BR" b="1" spc="-1" dirty="0">
              <a:solidFill>
                <a:schemeClr val="accent1">
                  <a:lumMod val="75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215780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3DEBFCA8-1342-277C-4C7E-B7FA25A0C20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>
            <a:extLst>
              <a:ext uri="{FF2B5EF4-FFF2-40B4-BE49-F238E27FC236}">
                <a16:creationId xmlns:a16="http://schemas.microsoft.com/office/drawing/2014/main" id="{54825F68-442C-E632-C63A-245D6604C7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2191999" cy="6858000"/>
          </a:xfrm>
          <a:prstGeom prst="rect">
            <a:avLst/>
          </a:prstGeom>
        </p:spPr>
      </p:pic>
      <p:sp>
        <p:nvSpPr>
          <p:cNvPr id="3" name="Subtítulo 2">
            <a:extLst>
              <a:ext uri="{FF2B5EF4-FFF2-40B4-BE49-F238E27FC236}">
                <a16:creationId xmlns:a16="http://schemas.microsoft.com/office/drawing/2014/main" id="{D72C022E-C263-20A8-7C0A-780D571C3FD2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2317072" y="165463"/>
            <a:ext cx="9700757" cy="431303"/>
          </a:xfrm>
          <a:prstGeom prst="rect">
            <a:avLst/>
          </a:prstGeom>
          <a:noFill/>
        </p:spPr>
        <p:txBody>
          <a:bodyPr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ts val="5550"/>
              </a:lnSpc>
            </a:pPr>
            <a:r>
              <a:rPr lang="pt-BR" sz="2800" b="1" dirty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INSTRUMENTOS DO PLANEJAMENTO ORÇAMENTÁRIO</a:t>
            </a:r>
          </a:p>
        </p:txBody>
      </p:sp>
      <p:sp>
        <p:nvSpPr>
          <p:cNvPr id="4" name="Subtítulo 2">
            <a:extLst>
              <a:ext uri="{FF2B5EF4-FFF2-40B4-BE49-F238E27FC236}">
                <a16:creationId xmlns:a16="http://schemas.microsoft.com/office/drawing/2014/main" id="{89C45680-AE58-9016-EAC1-4703BEA4F906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2317072" y="596766"/>
            <a:ext cx="9700757" cy="6021748"/>
          </a:xfrm>
          <a:prstGeom prst="rect">
            <a:avLst/>
          </a:prstGeom>
          <a:noFill/>
        </p:spPr>
        <p:txBody>
          <a:bodyPr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00000"/>
              </a:lnSpc>
              <a:spcBef>
                <a:spcPts val="0"/>
              </a:spcBef>
            </a:pPr>
            <a:endParaRPr 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>
              <a:lnSpc>
                <a:spcPct val="100000"/>
              </a:lnSpc>
            </a:pPr>
            <a:endParaRPr lang="pt-BR" sz="1200" b="1" spc="-1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l">
              <a:lnSpc>
                <a:spcPct val="100000"/>
              </a:lnSpc>
            </a:pPr>
            <a:r>
              <a:rPr lang="pt-BR" sz="2800" b="1" spc="-1" dirty="0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LDO – LEI DE DIRETRIZES ORÇAMENTÁRIAS</a:t>
            </a:r>
            <a:r>
              <a:rPr lang="pt-BR" sz="2800" b="1" dirty="0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(MP) </a:t>
            </a:r>
          </a:p>
          <a:p>
            <a:pPr algn="l">
              <a:lnSpc>
                <a:spcPct val="100000"/>
              </a:lnSpc>
            </a:pPr>
            <a:r>
              <a:rPr lang="pt-BR" b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- estabelece metas e prioridades para o exercício seguinte.</a:t>
            </a:r>
          </a:p>
          <a:p>
            <a:pPr marL="342900" indent="-342900" algn="l">
              <a:lnSpc>
                <a:spcPts val="2850"/>
              </a:lnSpc>
              <a:buFont typeface="Wingdings" panose="05000000000000000000" pitchFamily="2" charset="2"/>
              <a:buChar char="§"/>
            </a:pPr>
            <a:r>
              <a:rPr lang="pt-BR" b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Prevista na CF, foi ampliada com a LRF nº 101/2000.</a:t>
            </a:r>
          </a:p>
          <a:p>
            <a:pPr marL="342900" indent="-342900" algn="l">
              <a:lnSpc>
                <a:spcPts val="2850"/>
              </a:lnSpc>
              <a:buFont typeface="Wingdings" panose="05000000000000000000" pitchFamily="2" charset="2"/>
              <a:buChar char="§"/>
            </a:pPr>
            <a:r>
              <a:rPr lang="pt-BR" b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 LRF trouxe inovações e exigências que tornaram a LDO um instrumento mais robusto e central no processo de planejamento e controle das finanças públicas. </a:t>
            </a:r>
          </a:p>
          <a:p>
            <a:pPr marL="342900" indent="-342900" algn="l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pt-BR" b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Deve ser encaminhada à Câmara Municipal até </a:t>
            </a:r>
            <a:r>
              <a:rPr lang="pt-BR" sz="2800" b="1" u="sng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30 de abril</a:t>
            </a:r>
            <a:r>
              <a:rPr lang="pt-BR" b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de cada exercício.</a:t>
            </a:r>
          </a:p>
          <a:p>
            <a:pPr marL="342900" indent="-342900" algn="l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pt-BR" b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Deve ser </a:t>
            </a:r>
            <a:r>
              <a:rPr lang="pt-BR" sz="2800" b="1" u="sng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aprovada antes da elaboração da LOA</a:t>
            </a:r>
            <a:r>
              <a:rPr lang="pt-BR" b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que deverá seguir suas diretrizes</a:t>
            </a:r>
          </a:p>
          <a:p>
            <a:pPr algn="l">
              <a:lnSpc>
                <a:spcPts val="5550"/>
              </a:lnSpc>
            </a:pPr>
            <a:endParaRPr lang="pt-BR" b="1" spc="-1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42532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648DA943-B121-A9A6-F4FB-7AA85A10BA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>
            <a:extLst>
              <a:ext uri="{FF2B5EF4-FFF2-40B4-BE49-F238E27FC236}">
                <a16:creationId xmlns:a16="http://schemas.microsoft.com/office/drawing/2014/main" id="{F091B468-5117-9086-10F7-58C9045C2B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2191999" cy="6858000"/>
          </a:xfrm>
          <a:prstGeom prst="rect">
            <a:avLst/>
          </a:prstGeom>
        </p:spPr>
      </p:pic>
      <p:sp>
        <p:nvSpPr>
          <p:cNvPr id="3" name="Subtítulo 2">
            <a:extLst>
              <a:ext uri="{FF2B5EF4-FFF2-40B4-BE49-F238E27FC236}">
                <a16:creationId xmlns:a16="http://schemas.microsoft.com/office/drawing/2014/main" id="{13C31EFA-B24F-9B9A-883D-DF5332585CE9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2317072" y="165463"/>
            <a:ext cx="9700757" cy="431303"/>
          </a:xfrm>
          <a:prstGeom prst="rect">
            <a:avLst/>
          </a:prstGeom>
          <a:noFill/>
        </p:spPr>
        <p:txBody>
          <a:bodyPr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ts val="5550"/>
              </a:lnSpc>
            </a:pPr>
            <a:r>
              <a:rPr lang="pt-BR" sz="2800" b="1" dirty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INSTRUMENTOS DO PLANEJAMENTO ORÇAMENTÁRIO</a:t>
            </a:r>
          </a:p>
        </p:txBody>
      </p:sp>
      <p:sp>
        <p:nvSpPr>
          <p:cNvPr id="4" name="Subtítulo 2">
            <a:extLst>
              <a:ext uri="{FF2B5EF4-FFF2-40B4-BE49-F238E27FC236}">
                <a16:creationId xmlns:a16="http://schemas.microsoft.com/office/drawing/2014/main" id="{DB3156F2-0A46-7AAB-84F7-6390FC0853EE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2317072" y="596766"/>
            <a:ext cx="9700757" cy="6021748"/>
          </a:xfrm>
          <a:prstGeom prst="rect">
            <a:avLst/>
          </a:prstGeom>
          <a:noFill/>
        </p:spPr>
        <p:txBody>
          <a:bodyPr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00000"/>
              </a:lnSpc>
            </a:pPr>
            <a:endParaRPr lang="pt-BR" sz="2800" b="1" spc="-1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l">
              <a:lnSpc>
                <a:spcPct val="100000"/>
              </a:lnSpc>
            </a:pPr>
            <a:r>
              <a:rPr lang="pt-BR" sz="2800" b="1" spc="-1" dirty="0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LDO – LEI DE DIRETRIZES ORÇAMENTÁRIAS (MP)</a:t>
            </a:r>
          </a:p>
          <a:p>
            <a:pPr algn="l">
              <a:lnSpc>
                <a:spcPct val="100000"/>
              </a:lnSpc>
            </a:pPr>
            <a:r>
              <a:rPr lang="pt-BR" sz="2800" b="1" spc="-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Itens relevantes que a LRF nº 101/2000 exige da LDO:</a:t>
            </a:r>
          </a:p>
          <a:p>
            <a:pPr marL="342900" indent="-342900" algn="l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pt-BR" b="1" dirty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Equilíbrio</a:t>
            </a:r>
            <a:r>
              <a:rPr lang="pt-BR" b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entre receitas e despesas - Art. 4º, I, “a”;</a:t>
            </a:r>
          </a:p>
          <a:p>
            <a:pPr marL="342900" indent="-342900" algn="l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pt-BR" sz="2000" b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Critérios para </a:t>
            </a:r>
            <a:r>
              <a:rPr lang="pt-BR" sz="2000" b="1" dirty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limitação de empenho </a:t>
            </a:r>
            <a:r>
              <a:rPr lang="pt-BR" sz="2000" b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- Art. 4º, I, “b” + Art. 9º;</a:t>
            </a:r>
          </a:p>
          <a:p>
            <a:pPr marL="342900" indent="-342900" algn="l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pt-BR" sz="2000" b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Normas de </a:t>
            </a:r>
            <a:r>
              <a:rPr lang="pt-BR" sz="2000" b="1" u="sng" dirty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Controle de Custos </a:t>
            </a:r>
            <a:r>
              <a:rPr lang="pt-BR" sz="2000" b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 </a:t>
            </a:r>
            <a:r>
              <a:rPr lang="pt-BR" sz="2000" b="1" u="sng" dirty="0">
                <a:solidFill>
                  <a:schemeClr val="accent6">
                    <a:lumMod val="75000"/>
                  </a:schemeClr>
                </a:solidFill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avaliação de resultados </a:t>
            </a:r>
            <a:r>
              <a:rPr lang="pt-BR" sz="2000" b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- Art. 4º, I, “c”;</a:t>
            </a:r>
          </a:p>
          <a:p>
            <a:pPr marL="342900" indent="-342900" algn="l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pt-BR" sz="2000" b="1" dirty="0">
                <a:solidFill>
                  <a:schemeClr val="accent1">
                    <a:lumMod val="75000"/>
                  </a:schemeClr>
                </a:solidFill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Normas para </a:t>
            </a:r>
            <a:r>
              <a:rPr lang="pt-BR" sz="2000" b="1" dirty="0">
                <a:solidFill>
                  <a:schemeClr val="accent6">
                    <a:lumMod val="75000"/>
                  </a:schemeClr>
                </a:solidFill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transferências</a:t>
            </a:r>
            <a:r>
              <a:rPr lang="pt-BR" sz="2000" b="1" dirty="0">
                <a:solidFill>
                  <a:schemeClr val="accent1">
                    <a:lumMod val="75000"/>
                  </a:schemeClr>
                </a:solidFill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pt-BR" sz="2000" b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 entidades públicas/privadas - Art. 4º, I, “d”;</a:t>
            </a:r>
          </a:p>
          <a:p>
            <a:pPr marL="342900" indent="-342900" algn="l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pt-BR" sz="2000" b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Anexo de Metas Fiscais – Art. 4º, § 1º;</a:t>
            </a:r>
          </a:p>
          <a:p>
            <a:pPr marL="342900" indent="-342900" algn="l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pt-BR" sz="2000" b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Anexo de Riscos Fiscais - Art. 4º, § 3º;</a:t>
            </a:r>
          </a:p>
          <a:p>
            <a:pPr marL="342900" indent="-342900" algn="l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pt-BR" sz="2000" b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Compatibilidade com o orçamento – Art. 5º;</a:t>
            </a:r>
          </a:p>
          <a:p>
            <a:pPr marL="342900" indent="-342900" algn="l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pt-BR" sz="2000" b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Renúncia de receita e aumento de despesa – Art. 14, 16 e 17, dentre outras</a:t>
            </a:r>
          </a:p>
          <a:p>
            <a:pPr marL="342900" indent="-342900" algn="l">
              <a:lnSpc>
                <a:spcPct val="100000"/>
              </a:lnSpc>
              <a:buFontTx/>
              <a:buChar char="-"/>
            </a:pPr>
            <a:endParaRPr lang="pt-BR" b="1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 algn="l">
              <a:lnSpc>
                <a:spcPct val="100000"/>
              </a:lnSpc>
              <a:buFontTx/>
              <a:buChar char="-"/>
            </a:pPr>
            <a:endParaRPr lang="pt-BR" b="1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 algn="l">
              <a:lnSpc>
                <a:spcPct val="100000"/>
              </a:lnSpc>
              <a:buFontTx/>
              <a:buChar char="-"/>
            </a:pPr>
            <a:endParaRPr lang="pt-BR" b="1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 algn="l">
              <a:lnSpc>
                <a:spcPct val="100000"/>
              </a:lnSpc>
              <a:buFontTx/>
              <a:buChar char="-"/>
            </a:pPr>
            <a:endParaRPr lang="pt-BR" b="1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l">
              <a:lnSpc>
                <a:spcPts val="5550"/>
              </a:lnSpc>
            </a:pPr>
            <a:endParaRPr lang="pt-BR" b="1" spc="-1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122731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TM03457475[[fn=Quadro]]</Template>
  <TotalTime>5630</TotalTime>
  <Words>1391</Words>
  <Application>Microsoft Office PowerPoint</Application>
  <PresentationFormat>Widescreen</PresentationFormat>
  <Paragraphs>156</Paragraphs>
  <Slides>21</Slides>
  <Notes>3</Notes>
  <HiddenSlides>0</HiddenSlides>
  <MMClips>0</MMClips>
  <ScaleCrop>false</ScaleCrop>
  <HeadingPairs>
    <vt:vector size="6" baseType="variant">
      <vt:variant>
        <vt:lpstr>Fontes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21</vt:i4>
      </vt:variant>
    </vt:vector>
  </HeadingPairs>
  <TitlesOfParts>
    <vt:vector size="27" baseType="lpstr">
      <vt:lpstr>Aptos</vt:lpstr>
      <vt:lpstr>Arial</vt:lpstr>
      <vt:lpstr>Calibri</vt:lpstr>
      <vt:lpstr>Times New Roman</vt:lpstr>
      <vt:lpstr>Wingdings</vt:lpstr>
      <vt:lpstr>Tema do Office</vt:lpstr>
      <vt:lpstr>Instrumentos do Planejamento Orçamentário: PPA, LDO, LOA E PCA.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Newmar Martins</dc:creator>
  <cp:lastModifiedBy>Dipietra</cp:lastModifiedBy>
  <cp:revision>22</cp:revision>
  <dcterms:created xsi:type="dcterms:W3CDTF">2025-06-26T01:25:53Z</dcterms:created>
  <dcterms:modified xsi:type="dcterms:W3CDTF">2025-08-06T11:53:24Z</dcterms:modified>
</cp:coreProperties>
</file>